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1" r:id="rId8"/>
    <p:sldId id="264" r:id="rId9"/>
    <p:sldId id="263" r:id="rId10"/>
  </p:sldIdLst>
  <p:sldSz cx="19050000" cy="5715000"/>
  <p:notesSz cx="6858000" cy="9144000"/>
  <p:embeddedFontLst>
    <p:embeddedFont>
      <p:font typeface="Bell MT" panose="02020503060305020303" pitchFamily="18" charset="0"/>
      <p:regular r:id="rId11"/>
      <p:bold r:id="rId12"/>
      <p:italic r:id="rId13"/>
    </p:embeddedFont>
    <p:embeddedFont>
      <p:font typeface="Circe Contrast" panose="020B0604020202020204" charset="0"/>
      <p:regular r:id="rId14"/>
    </p:embeddedFont>
    <p:embeddedFont>
      <p:font typeface="TAN Pearl"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96" y="4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0608" y="0"/>
            <a:ext cx="19050000" cy="5715000"/>
          </a:xfrm>
          <a:custGeom>
            <a:avLst/>
            <a:gdLst/>
            <a:ahLst/>
            <a:cxnLst/>
            <a:rect l="l" t="t" r="r" b="b"/>
            <a:pathLst>
              <a:path w="19050000" h="5715000">
                <a:moveTo>
                  <a:pt x="0" y="0"/>
                </a:moveTo>
                <a:lnTo>
                  <a:pt x="19050000" y="0"/>
                </a:lnTo>
                <a:lnTo>
                  <a:pt x="19050000" y="5715000"/>
                </a:lnTo>
                <a:lnTo>
                  <a:pt x="0" y="5715000"/>
                </a:lnTo>
                <a:lnTo>
                  <a:pt x="0" y="0"/>
                </a:lnTo>
                <a:close/>
              </a:path>
            </a:pathLst>
          </a:custGeom>
          <a:blipFill>
            <a:blip r:embed="rId2"/>
            <a:stretch>
              <a:fillRect t="-116666" b="-116666"/>
            </a:stretch>
          </a:blipFill>
        </p:spPr>
      </p:sp>
      <p:sp>
        <p:nvSpPr>
          <p:cNvPr id="3" name="AutoShape 3"/>
          <p:cNvSpPr/>
          <p:nvPr/>
        </p:nvSpPr>
        <p:spPr>
          <a:xfrm>
            <a:off x="6910869" y="4116021"/>
            <a:ext cx="11465386" cy="0"/>
          </a:xfrm>
          <a:prstGeom prst="line">
            <a:avLst/>
          </a:prstGeom>
          <a:ln w="19050" cap="flat">
            <a:solidFill>
              <a:srgbClr val="000001"/>
            </a:solidFill>
            <a:prstDash val="solid"/>
            <a:headEnd type="none" w="sm" len="sm"/>
            <a:tailEnd type="none" w="sm" len="sm"/>
          </a:ln>
        </p:spPr>
      </p:sp>
      <p:sp>
        <p:nvSpPr>
          <p:cNvPr id="4" name="AutoShape 4"/>
          <p:cNvSpPr/>
          <p:nvPr/>
        </p:nvSpPr>
        <p:spPr>
          <a:xfrm>
            <a:off x="6910869" y="5133975"/>
            <a:ext cx="11465386" cy="0"/>
          </a:xfrm>
          <a:prstGeom prst="line">
            <a:avLst/>
          </a:prstGeom>
          <a:ln w="19050" cap="flat">
            <a:solidFill>
              <a:srgbClr val="000001"/>
            </a:solidFill>
            <a:prstDash val="solid"/>
            <a:headEnd type="none" w="sm" len="sm"/>
            <a:tailEnd type="none" w="sm" len="sm"/>
          </a:ln>
        </p:spPr>
      </p:sp>
      <p:sp>
        <p:nvSpPr>
          <p:cNvPr id="7" name="TextBox 7"/>
          <p:cNvSpPr txBox="1"/>
          <p:nvPr/>
        </p:nvSpPr>
        <p:spPr>
          <a:xfrm>
            <a:off x="7448298" y="2370180"/>
            <a:ext cx="10927957" cy="1138773"/>
          </a:xfrm>
          <a:prstGeom prst="rect">
            <a:avLst/>
          </a:prstGeom>
        </p:spPr>
        <p:txBody>
          <a:bodyPr lIns="0" tIns="0" rIns="0" bIns="0" rtlCol="0" anchor="t">
            <a:spAutoFit/>
          </a:bodyPr>
          <a:lstStyle/>
          <a:p>
            <a:pPr algn="ctr">
              <a:lnSpc>
                <a:spcPts val="8000"/>
              </a:lnSpc>
            </a:pPr>
            <a:r>
              <a:rPr lang="en-US" sz="9600" b="1" u="sng" dirty="0">
                <a:solidFill>
                  <a:srgbClr val="000000"/>
                </a:solidFill>
                <a:effectLst>
                  <a:outerShdw blurRad="38100" dist="38100" dir="2700000" algn="tl">
                    <a:srgbClr val="000000">
                      <a:alpha val="43137"/>
                    </a:srgbClr>
                  </a:outerShdw>
                </a:effectLst>
                <a:latin typeface="TAN Pearl"/>
                <a:ea typeface="TAN Pearl"/>
                <a:cs typeface="TAN Pearl"/>
                <a:sym typeface="TAN Pearl"/>
              </a:rPr>
              <a:t>-ARTICLE-</a:t>
            </a:r>
          </a:p>
        </p:txBody>
      </p:sp>
      <p:sp>
        <p:nvSpPr>
          <p:cNvPr id="8" name="TextBox 8"/>
          <p:cNvSpPr txBox="1"/>
          <p:nvPr/>
        </p:nvSpPr>
        <p:spPr>
          <a:xfrm>
            <a:off x="7202237" y="1044450"/>
            <a:ext cx="10927957" cy="307777"/>
          </a:xfrm>
          <a:prstGeom prst="rect">
            <a:avLst/>
          </a:prstGeom>
        </p:spPr>
        <p:txBody>
          <a:bodyPr lIns="0" tIns="0" rIns="0" bIns="0" rtlCol="0" anchor="t">
            <a:spAutoFit/>
          </a:bodyPr>
          <a:lstStyle/>
          <a:p>
            <a:pPr algn="ctr">
              <a:lnSpc>
                <a:spcPts val="2380"/>
              </a:lnSpc>
            </a:pPr>
            <a:r>
              <a:rPr lang="en-US" sz="2000" b="1" u="sng" spc="170" dirty="0">
                <a:solidFill>
                  <a:srgbClr val="000001"/>
                </a:solidFill>
                <a:effectLst>
                  <a:outerShdw blurRad="38100" dist="38100" dir="2700000" algn="tl">
                    <a:srgbClr val="000000">
                      <a:alpha val="43137"/>
                    </a:srgbClr>
                  </a:outerShdw>
                </a:effectLst>
                <a:latin typeface="Circe Contrast"/>
                <a:ea typeface="Circe Contrast"/>
                <a:cs typeface="Circe Contrast"/>
                <a:sym typeface="Circe Contrast"/>
              </a:rPr>
              <a:t>-Lycée Henri Sylvoz-</a:t>
            </a:r>
          </a:p>
        </p:txBody>
      </p:sp>
      <p:sp>
        <p:nvSpPr>
          <p:cNvPr id="10" name="ZoneTexte 9"/>
          <p:cNvSpPr txBox="1"/>
          <p:nvPr/>
        </p:nvSpPr>
        <p:spPr>
          <a:xfrm>
            <a:off x="6959761" y="4363388"/>
            <a:ext cx="8305800" cy="954107"/>
          </a:xfrm>
          <a:prstGeom prst="rect">
            <a:avLst/>
          </a:prstGeom>
          <a:noFill/>
        </p:spPr>
        <p:txBody>
          <a:bodyPr wrap="square" rtlCol="0">
            <a:spAutoFit/>
          </a:bodyPr>
          <a:lstStyle/>
          <a:p>
            <a:r>
              <a:rPr lang="fr-FR" sz="2800" b="1" i="1" dirty="0">
                <a:effectLst>
                  <a:outerShdw blurRad="38100" dist="38100" dir="2700000" algn="tl">
                    <a:srgbClr val="000000">
                      <a:alpha val="43137"/>
                    </a:srgbClr>
                  </a:outerShdw>
                </a:effectLst>
                <a:latin typeface="Bell MT" panose="02020503060305020303" pitchFamily="18" charset="0"/>
              </a:rPr>
              <a:t>(Présenté par MANOMBA BOKOKO Paule 2</a:t>
            </a:r>
            <a:r>
              <a:rPr lang="fr-FR" sz="2800" b="1" i="1" baseline="30000" dirty="0">
                <a:effectLst>
                  <a:outerShdw blurRad="38100" dist="38100" dir="2700000" algn="tl">
                    <a:srgbClr val="000000">
                      <a:alpha val="43137"/>
                    </a:srgbClr>
                  </a:outerShdw>
                </a:effectLst>
                <a:latin typeface="Bell MT" panose="02020503060305020303" pitchFamily="18" charset="0"/>
              </a:rPr>
              <a:t>nde</a:t>
            </a:r>
            <a:r>
              <a:rPr lang="fr-FR" sz="2800" b="1" i="1" dirty="0">
                <a:effectLst>
                  <a:outerShdw blurRad="38100" dist="38100" dir="2700000" algn="tl">
                    <a:srgbClr val="000000">
                      <a:alpha val="43137"/>
                    </a:srgbClr>
                  </a:outerShdw>
                </a:effectLst>
                <a:latin typeface="Bell MT" panose="02020503060305020303" pitchFamily="18" charset="0"/>
              </a:rPr>
              <a:t> S and the English </a:t>
            </a:r>
            <a:r>
              <a:rPr lang="fr-FR" sz="2800" b="1" i="1" dirty="0" err="1">
                <a:effectLst>
                  <a:outerShdw blurRad="38100" dist="38100" dir="2700000" algn="tl">
                    <a:srgbClr val="000000">
                      <a:alpha val="43137"/>
                    </a:srgbClr>
                  </a:outerShdw>
                </a:effectLst>
                <a:latin typeface="Bell MT" panose="02020503060305020303" pitchFamily="18" charset="0"/>
              </a:rPr>
              <a:t>Cluh</a:t>
            </a:r>
            <a:r>
              <a:rPr lang="fr-FR" sz="2800" b="1" i="1" dirty="0">
                <a:effectLst>
                  <a:outerShdw blurRad="38100" dist="38100" dir="2700000" algn="tl">
                    <a:srgbClr val="000000">
                      <a:alpha val="43137"/>
                    </a:srgbClr>
                  </a:outerShdw>
                </a:effectLst>
                <a:latin typeface="Bell MT" panose="02020503060305020303" pitchFamily="18" charset="0"/>
              </a:rPr>
              <a:t> LHS)</a:t>
            </a:r>
          </a:p>
        </p:txBody>
      </p:sp>
      <p:pic>
        <p:nvPicPr>
          <p:cNvPr id="11" name="Image 10"/>
          <p:cNvPicPr>
            <a:picLocks noChangeAspect="1"/>
          </p:cNvPicPr>
          <p:nvPr/>
        </p:nvPicPr>
        <p:blipFill>
          <a:blip r:embed="rId3">
            <a:extLst>
              <a:ext uri="{BEBA8EAE-BF5A-486C-A8C5-ECC9F3942E4B}">
                <a14:imgProps xmlns:a14="http://schemas.microsoft.com/office/drawing/2010/main">
                  <a14:imgLayer r:embed="rId4">
                    <a14:imgEffect>
                      <a14:backgroundRemoval t="0" b="97487" l="1000" r="99000"/>
                    </a14:imgEffect>
                  </a14:imgLayer>
                </a14:imgProps>
              </a:ext>
            </a:extLst>
          </a:blip>
          <a:stretch>
            <a:fillRect/>
          </a:stretch>
        </p:blipFill>
        <p:spPr>
          <a:xfrm>
            <a:off x="17235616" y="272379"/>
            <a:ext cx="1828800" cy="18196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Image 11"/>
          <p:cNvPicPr>
            <a:picLocks noChangeAspect="1"/>
          </p:cNvPicPr>
          <p:nvPr/>
        </p:nvPicPr>
        <p:blipFill>
          <a:blip r:embed="rId5"/>
          <a:stretch>
            <a:fillRect/>
          </a:stretch>
        </p:blipFill>
        <p:spPr>
          <a:xfrm>
            <a:off x="2032359" y="707082"/>
            <a:ext cx="3432066" cy="430083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800" y="1181100"/>
            <a:ext cx="9525000" cy="3108543"/>
          </a:xfrm>
          <a:prstGeom prst="rect">
            <a:avLst/>
          </a:prstGeom>
        </p:spPr>
        <p:txBody>
          <a:bodyPr>
            <a:spAutoFit/>
          </a:bodyPr>
          <a:lstStyle/>
          <a:p>
            <a:pPr algn="ctr"/>
            <a:r>
              <a:rPr lang="fr-FR" sz="2800" b="1" dirty="0">
                <a:effectLst>
                  <a:outerShdw blurRad="38100" dist="38100" dir="2700000" algn="tl">
                    <a:srgbClr val="000000">
                      <a:alpha val="43137"/>
                    </a:srgbClr>
                  </a:outerShdw>
                </a:effectLst>
              </a:rPr>
              <a:t>Le 23 janvier 2025, le Lycée Henri Sylvoz de Moanda a vécu une journée exceptionnelle en l’honneur de Martin Luther King, icône mondiale de la lutte pour l'égalité et les droits civiques. Cet événement a été organisé par le club d'anglais du lycée, une initiative récemment mise en place grâce à l'implication de nos professeurs d'anglais et au soutien indéfectible de l'administration.</a:t>
            </a:r>
          </a:p>
        </p:txBody>
      </p:sp>
      <p:sp>
        <p:nvSpPr>
          <p:cNvPr id="5" name="Rectangle 4"/>
          <p:cNvSpPr/>
          <p:nvPr/>
        </p:nvSpPr>
        <p:spPr>
          <a:xfrm>
            <a:off x="3276600" y="876300"/>
            <a:ext cx="11201400" cy="76200"/>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2"/>
          <a:stretch>
            <a:fillRect/>
          </a:stretch>
        </p:blipFill>
        <p:spPr>
          <a:xfrm>
            <a:off x="3313670" y="4417650"/>
            <a:ext cx="11327350" cy="201185"/>
          </a:xfrm>
          <a:prstGeom prst="rect">
            <a:avLst/>
          </a:prstGeom>
        </p:spPr>
      </p:pic>
      <p:pic>
        <p:nvPicPr>
          <p:cNvPr id="7" name="Image 6"/>
          <p:cNvPicPr>
            <a:picLocks noChangeAspect="1"/>
          </p:cNvPicPr>
          <p:nvPr/>
        </p:nvPicPr>
        <p:blipFill>
          <a:blip r:embed="rId3"/>
          <a:stretch>
            <a:fillRect/>
          </a:stretch>
        </p:blipFill>
        <p:spPr>
          <a:xfrm>
            <a:off x="14325600" y="419100"/>
            <a:ext cx="44196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88492" y="3609185"/>
            <a:ext cx="2692400" cy="20193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751" y="1368535"/>
            <a:ext cx="3510773" cy="26330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02850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333500"/>
            <a:ext cx="9525000" cy="3539430"/>
          </a:xfrm>
          <a:prstGeom prst="rect">
            <a:avLst/>
          </a:prstGeom>
        </p:spPr>
        <p:txBody>
          <a:bodyPr>
            <a:spAutoFit/>
          </a:bodyPr>
          <a:lstStyle/>
          <a:p>
            <a:pPr algn="ctr"/>
            <a:r>
              <a:rPr lang="fr-FR" sz="2800" b="1" dirty="0">
                <a:effectLst>
                  <a:outerShdw blurRad="38100" dist="38100" dir="2700000" algn="tl">
                    <a:srgbClr val="000000">
                      <a:alpha val="43137"/>
                    </a:srgbClr>
                  </a:outerShdw>
                </a:effectLst>
              </a:rPr>
              <a:t>Le club d’anglais, lancé avec l’accord bienveillant du proviseur et de l’ensemble de l’équipe administrative, est rapidement devenu un espace de rencontre, d’échange et d’apprentissage. Son objectif principal est de permettre aux élèves de développer leurs compétences linguistiques dans un cadre convivial et motivant. Ici, chacun peut s'exprimer librement, sans crainte de jugement, et perfectionner son anglais de manière naturelle.</a:t>
            </a:r>
          </a:p>
        </p:txBody>
      </p:sp>
      <p:sp>
        <p:nvSpPr>
          <p:cNvPr id="3" name="Rectangle 2"/>
          <p:cNvSpPr/>
          <p:nvPr/>
        </p:nvSpPr>
        <p:spPr>
          <a:xfrm>
            <a:off x="2743200" y="342900"/>
            <a:ext cx="6913046" cy="769441"/>
          </a:xfrm>
          <a:prstGeom prst="rect">
            <a:avLst/>
          </a:prstGeom>
        </p:spPr>
        <p:txBody>
          <a:bodyPr wrap="none">
            <a:spAutoFit/>
          </a:bodyPr>
          <a:lstStyle/>
          <a:p>
            <a:r>
              <a:rPr lang="fr-FR" sz="4400" b="1" i="1" u="sng" dirty="0">
                <a:effectLst>
                  <a:outerShdw blurRad="38100" dist="38100" dir="2700000" algn="tl">
                    <a:srgbClr val="000000">
                      <a:alpha val="43137"/>
                    </a:srgbClr>
                  </a:outerShdw>
                </a:effectLst>
                <a:latin typeface="Bell MT" panose="02020503060305020303" pitchFamily="18" charset="0"/>
              </a:rPr>
              <a:t>-Un club qui change tout…</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1400" y="804468"/>
            <a:ext cx="5384800" cy="4038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0361"/>
            <a:ext cx="1590080" cy="11925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5926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800"/>
            <a:ext cx="9525000" cy="3539430"/>
          </a:xfrm>
          <a:prstGeom prst="rect">
            <a:avLst/>
          </a:prstGeom>
        </p:spPr>
        <p:txBody>
          <a:bodyPr>
            <a:spAutoFit/>
          </a:bodyPr>
          <a:lstStyle/>
          <a:p>
            <a:pPr algn="ctr"/>
            <a:r>
              <a:rPr lang="fr-FR" sz="2800" b="1" dirty="0">
                <a:effectLst>
                  <a:outerShdw blurRad="38100" dist="38100" dir="2700000" algn="tl">
                    <a:srgbClr val="000000">
                      <a:alpha val="43137"/>
                    </a:srgbClr>
                  </a:outerShdw>
                </a:effectLst>
              </a:rPr>
              <a:t>Pour rendre hommage à Martin Luther King, les élèves du club ont préparé une série d’activités, dont différents exposés retraçant les moments marquants de sa vie et de son combat pour les droits civiques. Des discours inspirants ont été prononcés par des élèves, reprenant des extraits de son célèbre discours </a:t>
            </a:r>
            <a:r>
              <a:rPr lang="fr-FR" sz="2800" b="1" i="1" dirty="0">
                <a:solidFill>
                  <a:srgbClr val="FF0000"/>
                </a:solidFill>
                <a:effectLst>
                  <a:outerShdw blurRad="38100" dist="38100" dir="2700000" algn="tl">
                    <a:srgbClr val="000000">
                      <a:alpha val="43137"/>
                    </a:srgbClr>
                  </a:outerShdw>
                </a:effectLst>
              </a:rPr>
              <a:t>I Have a Dream</a:t>
            </a:r>
            <a:r>
              <a:rPr lang="fr-FR" sz="2800" b="1" dirty="0">
                <a:effectLst>
                  <a:outerShdw blurRad="38100" dist="38100" dir="2700000" algn="tl">
                    <a:srgbClr val="000000">
                      <a:alpha val="43137"/>
                    </a:srgbClr>
                  </a:outerShdw>
                </a:effectLst>
              </a:rPr>
              <a:t>. La journée a été également marquée par des chants et des poèmes qui illustraient l'importance de la paix, de la tolérance et de l'unité.</a:t>
            </a:r>
          </a:p>
        </p:txBody>
      </p:sp>
      <p:sp>
        <p:nvSpPr>
          <p:cNvPr id="3" name="Rectangle 2"/>
          <p:cNvSpPr/>
          <p:nvPr/>
        </p:nvSpPr>
        <p:spPr>
          <a:xfrm>
            <a:off x="1573619" y="647700"/>
            <a:ext cx="6987362" cy="646331"/>
          </a:xfrm>
          <a:prstGeom prst="rect">
            <a:avLst/>
          </a:prstGeom>
        </p:spPr>
        <p:txBody>
          <a:bodyPr wrap="none">
            <a:spAutoFit/>
          </a:bodyPr>
          <a:lstStyle/>
          <a:p>
            <a:r>
              <a:rPr lang="fr-FR" sz="3600" b="1" i="1" u="sng" dirty="0">
                <a:effectLst>
                  <a:outerShdw blurRad="38100" dist="38100" dir="2700000" algn="tl">
                    <a:srgbClr val="000000">
                      <a:alpha val="43137"/>
                    </a:srgbClr>
                  </a:outerShdw>
                </a:effectLst>
                <a:latin typeface="Bell MT" panose="02020503060305020303" pitchFamily="18" charset="0"/>
              </a:rPr>
              <a:t>-Une journée riche en émotions…</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18027" y="190500"/>
            <a:ext cx="3352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181100"/>
            <a:ext cx="6477000" cy="369220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67738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81400" y="495300"/>
            <a:ext cx="11811000" cy="769441"/>
          </a:xfrm>
          <a:prstGeom prst="rect">
            <a:avLst/>
          </a:prstGeom>
          <a:noFill/>
        </p:spPr>
        <p:txBody>
          <a:bodyPr wrap="square" rtlCol="0">
            <a:spAutoFit/>
          </a:bodyPr>
          <a:lstStyle/>
          <a:p>
            <a:r>
              <a:rPr lang="fr-FR" sz="4400" b="1" i="1" u="sng" dirty="0">
                <a:effectLst>
                  <a:outerShdw blurRad="38100" dist="38100" dir="2700000" algn="tl">
                    <a:srgbClr val="000000">
                      <a:alpha val="43137"/>
                    </a:srgbClr>
                  </a:outerShdw>
                </a:effectLst>
                <a:latin typeface="Bell MT" panose="02020503060305020303" pitchFamily="18" charset="0"/>
              </a:rPr>
              <a:t>-Des exposés par des élèves de Seconde…</a:t>
            </a:r>
          </a:p>
        </p:txBody>
      </p:sp>
      <p:sp>
        <p:nvSpPr>
          <p:cNvPr id="3" name="Rectangle 2"/>
          <p:cNvSpPr/>
          <p:nvPr/>
        </p:nvSpPr>
        <p:spPr>
          <a:xfrm>
            <a:off x="3810000" y="1485900"/>
            <a:ext cx="9525000" cy="4154984"/>
          </a:xfrm>
          <a:prstGeom prst="rect">
            <a:avLst/>
          </a:prstGeom>
        </p:spPr>
        <p:txBody>
          <a:bodyPr>
            <a:spAutoFit/>
          </a:bodyPr>
          <a:lstStyle/>
          <a:p>
            <a:pPr algn="ctr"/>
            <a:r>
              <a:rPr lang="fr-FR" sz="4400" b="1" dirty="0">
                <a:effectLst>
                  <a:outerShdw blurRad="38100" dist="38100" dir="2700000" algn="tl">
                    <a:srgbClr val="000000">
                      <a:alpha val="43137"/>
                    </a:srgbClr>
                  </a:outerShdw>
                </a:effectLst>
              </a:rPr>
              <a:t>Parmis les activités, l’ouverture de la séance par </a:t>
            </a:r>
            <a:r>
              <a:rPr lang="fr-FR" sz="4400" b="1" dirty="0">
                <a:solidFill>
                  <a:srgbClr val="FF0000"/>
                </a:solidFill>
                <a:effectLst>
                  <a:outerShdw blurRad="38100" dist="38100" dir="2700000" algn="tl">
                    <a:srgbClr val="000000">
                      <a:alpha val="43137"/>
                    </a:srgbClr>
                  </a:outerShdw>
                </a:effectLst>
              </a:rPr>
              <a:t>OYE </a:t>
            </a:r>
            <a:r>
              <a:rPr lang="fr-FR" sz="4400" b="1">
                <a:solidFill>
                  <a:srgbClr val="FF0000"/>
                </a:solidFill>
                <a:effectLst>
                  <a:outerShdw blurRad="38100" dist="38100" dir="2700000" algn="tl">
                    <a:srgbClr val="000000">
                      <a:alpha val="43137"/>
                    </a:srgbClr>
                  </a:outerShdw>
                </a:effectLst>
              </a:rPr>
              <a:t>BEKUI,</a:t>
            </a:r>
            <a:r>
              <a:rPr lang="fr-FR" sz="4400" b="1">
                <a:effectLst>
                  <a:outerShdw blurRad="38100" dist="38100" dir="2700000" algn="tl">
                    <a:srgbClr val="000000">
                      <a:alpha val="43137"/>
                    </a:srgbClr>
                  </a:outerShdw>
                </a:effectLst>
              </a:rPr>
              <a:t>des</a:t>
            </a:r>
            <a:r>
              <a:rPr lang="fr-FR" sz="4400" b="1" dirty="0">
                <a:effectLst>
                  <a:outerShdw blurRad="38100" dist="38100" dir="2700000" algn="tl">
                    <a:srgbClr val="000000">
                      <a:alpha val="43137"/>
                    </a:srgbClr>
                  </a:outerShdw>
                </a:effectLst>
              </a:rPr>
              <a:t> exposés ont été présentés par les groupes de </a:t>
            </a:r>
            <a:r>
              <a:rPr lang="fr-FR" sz="4400" b="1" dirty="0">
                <a:solidFill>
                  <a:srgbClr val="FF0000"/>
                </a:solidFill>
                <a:effectLst>
                  <a:outerShdw blurRad="38100" dist="38100" dir="2700000" algn="tl">
                    <a:srgbClr val="000000">
                      <a:alpha val="43137"/>
                    </a:srgbClr>
                  </a:outerShdw>
                </a:effectLst>
                <a:latin typeface="Bell MT" panose="02020503060305020303" pitchFamily="18" charset="0"/>
              </a:rPr>
              <a:t>DIMOSSI Grace</a:t>
            </a:r>
            <a:r>
              <a:rPr lang="fr-FR" sz="4400" b="1" dirty="0">
                <a:effectLst>
                  <a:outerShdw blurRad="38100" dist="38100" dir="2700000" algn="tl">
                    <a:srgbClr val="000000">
                      <a:alpha val="43137"/>
                    </a:srgbClr>
                  </a:outerShdw>
                </a:effectLst>
              </a:rPr>
              <a:t>, </a:t>
            </a:r>
            <a:r>
              <a:rPr lang="fr-FR" sz="4400" b="1" dirty="0">
                <a:solidFill>
                  <a:srgbClr val="FF0000"/>
                </a:solidFill>
                <a:effectLst>
                  <a:outerShdw blurRad="38100" dist="38100" dir="2700000" algn="tl">
                    <a:srgbClr val="000000">
                      <a:alpha val="43137"/>
                    </a:srgbClr>
                  </a:outerShdw>
                </a:effectLst>
                <a:latin typeface="Bell MT" panose="02020503060305020303" pitchFamily="18" charset="0"/>
              </a:rPr>
              <a:t>Souradjat Yasmine </a:t>
            </a:r>
            <a:r>
              <a:rPr lang="fr-FR" sz="4400" b="1" dirty="0">
                <a:effectLst>
                  <a:outerShdw blurRad="38100" dist="38100" dir="2700000" algn="tl">
                    <a:srgbClr val="000000">
                      <a:alpha val="43137"/>
                    </a:srgbClr>
                  </a:outerShdw>
                </a:effectLst>
              </a:rPr>
              <a:t>et </a:t>
            </a:r>
            <a:r>
              <a:rPr lang="fr-FR" sz="4400" b="1" dirty="0">
                <a:solidFill>
                  <a:srgbClr val="FF0000"/>
                </a:solidFill>
                <a:effectLst>
                  <a:outerShdw blurRad="38100" dist="38100" dir="2700000" algn="tl">
                    <a:srgbClr val="000000">
                      <a:alpha val="43137"/>
                    </a:srgbClr>
                  </a:outerShdw>
                </a:effectLst>
                <a:latin typeface="Bell MT" panose="02020503060305020303" pitchFamily="18" charset="0"/>
              </a:rPr>
              <a:t>MANOMBA Paule</a:t>
            </a:r>
            <a:r>
              <a:rPr lang="fr-FR" sz="4400" b="1" dirty="0">
                <a:effectLst>
                  <a:outerShdw blurRad="38100" dist="38100" dir="2700000" algn="tl">
                    <a:srgbClr val="000000">
                      <a:alpha val="43137"/>
                    </a:srgbClr>
                  </a:outerShdw>
                </a:effectLst>
              </a:rPr>
              <a:t>, élèves de la classe de </a:t>
            </a:r>
            <a:r>
              <a:rPr lang="fr-FR" sz="4400" b="1" dirty="0">
                <a:solidFill>
                  <a:srgbClr val="FF0000"/>
                </a:solidFill>
                <a:effectLst>
                  <a:outerShdw blurRad="38100" dist="38100" dir="2700000" algn="tl">
                    <a:srgbClr val="000000">
                      <a:alpha val="43137"/>
                    </a:srgbClr>
                  </a:outerShdw>
                </a:effectLst>
                <a:latin typeface="Bell MT" panose="02020503060305020303" pitchFamily="18" charset="0"/>
              </a:rPr>
              <a:t>Seconde S (Planck)</a:t>
            </a:r>
            <a:r>
              <a:rPr lang="fr-FR" sz="4400" b="1" dirty="0">
                <a:effectLst>
                  <a:outerShdw blurRad="38100" dist="38100" dir="2700000" algn="tl">
                    <a:srgbClr val="000000">
                      <a:alpha val="43137"/>
                    </a:srgbClr>
                  </a:outerShdw>
                </a:effectLst>
                <a:latin typeface="Bell MT" panose="02020503060305020303" pitchFamily="18" charset="0"/>
              </a:rPr>
              <a:t>.</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42" y="3751481"/>
            <a:ext cx="3474280" cy="179588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631" y="1485900"/>
            <a:ext cx="3686296" cy="27647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34708" y="3848100"/>
            <a:ext cx="2136861" cy="16026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519" y="880020"/>
            <a:ext cx="3047999"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39149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66800" y="1257300"/>
            <a:ext cx="12420600" cy="3170099"/>
          </a:xfrm>
          <a:prstGeom prst="rect">
            <a:avLst/>
          </a:prstGeom>
          <a:noFill/>
        </p:spPr>
        <p:txBody>
          <a:bodyPr wrap="square" rtlCol="0">
            <a:spAutoFit/>
          </a:bodyPr>
          <a:lstStyle/>
          <a:p>
            <a:pPr algn="ctr"/>
            <a:r>
              <a:rPr lang="fr-FR" sz="4000" b="1" dirty="0">
                <a:effectLst>
                  <a:outerShdw blurRad="38100" dist="38100" dir="2700000" algn="tl">
                    <a:srgbClr val="000000">
                      <a:alpha val="43137"/>
                    </a:srgbClr>
                  </a:outerShdw>
                </a:effectLst>
              </a:rPr>
              <a:t>Un poème riche en émotion a été de la journée, oui il s’agit bien du célèbre poème </a:t>
            </a:r>
            <a:r>
              <a:rPr lang="fr-FR" sz="4000" b="1" dirty="0">
                <a:solidFill>
                  <a:srgbClr val="FF0000"/>
                </a:solidFill>
                <a:effectLst>
                  <a:outerShdw blurRad="38100" dist="38100" dir="2700000" algn="tl">
                    <a:srgbClr val="000000">
                      <a:alpha val="43137"/>
                    </a:srgbClr>
                  </a:outerShdw>
                </a:effectLst>
                <a:latin typeface="Bell MT" panose="02020503060305020303" pitchFamily="18" charset="0"/>
              </a:rPr>
              <a:t>I Have A Dream </a:t>
            </a:r>
            <a:r>
              <a:rPr lang="fr-FR" sz="4000" b="1" dirty="0">
                <a:effectLst>
                  <a:outerShdw blurRad="38100" dist="38100" dir="2700000" algn="tl">
                    <a:srgbClr val="000000">
                      <a:alpha val="43137"/>
                    </a:srgbClr>
                  </a:outerShdw>
                </a:effectLst>
              </a:rPr>
              <a:t>interprété par les élèves </a:t>
            </a:r>
            <a:r>
              <a:rPr lang="fr-FR" sz="4000" b="1" dirty="0">
                <a:solidFill>
                  <a:srgbClr val="FF0000"/>
                </a:solidFill>
                <a:effectLst>
                  <a:outerShdw blurRad="38100" dist="38100" dir="2700000" algn="tl">
                    <a:srgbClr val="000000">
                      <a:alpha val="43137"/>
                    </a:srgbClr>
                  </a:outerShdw>
                </a:effectLst>
                <a:latin typeface="Bell MT" panose="02020503060305020303" pitchFamily="18" charset="0"/>
              </a:rPr>
              <a:t>MADAMA Grace, MOUNGUIRI Céleste et BASSONI Maily </a:t>
            </a:r>
            <a:r>
              <a:rPr lang="fr-FR" sz="4000" b="1" dirty="0">
                <a:effectLst>
                  <a:outerShdw blurRad="38100" dist="38100" dir="2700000" algn="tl">
                    <a:srgbClr val="000000">
                      <a:alpha val="43137"/>
                    </a:srgbClr>
                  </a:outerShdw>
                </a:effectLst>
              </a:rPr>
              <a:t>en classe de </a:t>
            </a:r>
            <a:r>
              <a:rPr lang="fr-FR" sz="4000" b="1" dirty="0">
                <a:solidFill>
                  <a:srgbClr val="FF0000"/>
                </a:solidFill>
                <a:effectLst>
                  <a:outerShdw blurRad="38100" dist="38100" dir="2700000" algn="tl">
                    <a:srgbClr val="000000">
                      <a:alpha val="43137"/>
                    </a:srgbClr>
                  </a:outerShdw>
                </a:effectLst>
                <a:latin typeface="Bell MT" panose="02020503060305020303" pitchFamily="18" charset="0"/>
              </a:rPr>
              <a:t>Seconde </a:t>
            </a:r>
            <a:r>
              <a:rPr lang="fr-FR" sz="4000" b="1" dirty="0">
                <a:effectLst>
                  <a:outerShdw blurRad="38100" dist="38100" dir="2700000" algn="tl">
                    <a:srgbClr val="000000">
                      <a:alpha val="43137"/>
                    </a:srgbClr>
                  </a:outerShdw>
                </a:effectLst>
              </a:rPr>
              <a:t>ainsi que d’autres élèves en classe de </a:t>
            </a:r>
            <a:r>
              <a:rPr lang="fr-FR" sz="4000" b="1" dirty="0">
                <a:solidFill>
                  <a:srgbClr val="FF0000"/>
                </a:solidFill>
                <a:effectLst>
                  <a:outerShdw blurRad="38100" dist="38100" dir="2700000" algn="tl">
                    <a:srgbClr val="000000">
                      <a:alpha val="43137"/>
                    </a:srgbClr>
                  </a:outerShdw>
                </a:effectLst>
              </a:rPr>
              <a:t>5</a:t>
            </a:r>
            <a:r>
              <a:rPr lang="fr-FR" sz="4000" b="1" baseline="30000" dirty="0">
                <a:solidFill>
                  <a:srgbClr val="FF0000"/>
                </a:solidFill>
                <a:effectLst>
                  <a:outerShdw blurRad="38100" dist="38100" dir="2700000" algn="tl">
                    <a:srgbClr val="000000">
                      <a:alpha val="43137"/>
                    </a:srgbClr>
                  </a:outerShdw>
                </a:effectLst>
              </a:rPr>
              <a:t>ème</a:t>
            </a:r>
            <a:r>
              <a:rPr lang="fr-FR" sz="4000" b="1" dirty="0">
                <a:effectLst>
                  <a:outerShdw blurRad="38100" dist="38100" dir="2700000" algn="tl">
                    <a:srgbClr val="000000">
                      <a:alpha val="43137"/>
                    </a:srgbClr>
                  </a:outerShdw>
                </a:effectLst>
              </a:rPr>
              <a:t>.</a:t>
            </a:r>
          </a:p>
        </p:txBody>
      </p:sp>
      <p:pic>
        <p:nvPicPr>
          <p:cNvPr id="3" name="Image 2"/>
          <p:cNvPicPr>
            <a:picLocks noChangeAspect="1"/>
          </p:cNvPicPr>
          <p:nvPr/>
        </p:nvPicPr>
        <p:blipFill>
          <a:blip r:embed="rId2"/>
          <a:stretch>
            <a:fillRect/>
          </a:stretch>
        </p:blipFill>
        <p:spPr>
          <a:xfrm>
            <a:off x="1229377" y="824814"/>
            <a:ext cx="11333446" cy="201185"/>
          </a:xfrm>
          <a:prstGeom prst="rect">
            <a:avLst/>
          </a:prstGeom>
        </p:spPr>
      </p:pic>
      <p:pic>
        <p:nvPicPr>
          <p:cNvPr id="4" name="Image 3"/>
          <p:cNvPicPr>
            <a:picLocks noChangeAspect="1"/>
          </p:cNvPicPr>
          <p:nvPr/>
        </p:nvPicPr>
        <p:blipFill>
          <a:blip r:embed="rId2"/>
          <a:stretch>
            <a:fillRect/>
          </a:stretch>
        </p:blipFill>
        <p:spPr>
          <a:xfrm>
            <a:off x="1610377" y="4658700"/>
            <a:ext cx="11333446" cy="201185"/>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001" y="160464"/>
            <a:ext cx="1771598" cy="13286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600" y="1661249"/>
            <a:ext cx="4375619" cy="2362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8" name="Image 7"/>
          <p:cNvPicPr>
            <a:picLocks noChangeAspect="1"/>
          </p:cNvPicPr>
          <p:nvPr/>
        </p:nvPicPr>
        <p:blipFill>
          <a:blip r:embed="rId5"/>
          <a:stretch>
            <a:fillRect/>
          </a:stretch>
        </p:blipFill>
        <p:spPr>
          <a:xfrm>
            <a:off x="-61058" y="4152900"/>
            <a:ext cx="2255716" cy="2347163"/>
          </a:xfrm>
          <a:prstGeom prst="rect">
            <a:avLst/>
          </a:prstGeom>
        </p:spPr>
      </p:pic>
    </p:spTree>
    <p:extLst>
      <p:ext uri="{BB962C8B-B14F-4D97-AF65-F5344CB8AC3E}">
        <p14:creationId xmlns:p14="http://schemas.microsoft.com/office/powerpoint/2010/main" val="354490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684050" y="1546215"/>
            <a:ext cx="11615433" cy="3170099"/>
          </a:xfrm>
          <a:prstGeom prst="rect">
            <a:avLst/>
          </a:prstGeom>
          <a:noFill/>
        </p:spPr>
        <p:txBody>
          <a:bodyPr wrap="square" rtlCol="0">
            <a:spAutoFit/>
          </a:bodyPr>
          <a:lstStyle/>
          <a:p>
            <a:pPr algn="ctr"/>
            <a:r>
              <a:rPr lang="fr-FR" sz="4000" b="1" dirty="0">
                <a:effectLst>
                  <a:outerShdw blurRad="38100" dist="38100" dir="2700000" algn="tl">
                    <a:srgbClr val="000000">
                      <a:alpha val="43137"/>
                    </a:srgbClr>
                  </a:outerShdw>
                </a:effectLst>
              </a:rPr>
              <a:t>Cette journée a été conclue avec des chants qui ont été  interprétés par les élèves de Seconde, en commancant par un solo de Mademoiselle </a:t>
            </a:r>
            <a:r>
              <a:rPr lang="fr-FR" sz="4000" b="1" dirty="0">
                <a:solidFill>
                  <a:srgbClr val="FF0000"/>
                </a:solidFill>
                <a:effectLst>
                  <a:outerShdw blurRad="38100" dist="38100" dir="2700000" algn="tl">
                    <a:srgbClr val="000000">
                      <a:alpha val="43137"/>
                    </a:srgbClr>
                  </a:outerShdw>
                </a:effectLst>
                <a:latin typeface="Bell MT" panose="02020503060305020303" pitchFamily="18" charset="0"/>
              </a:rPr>
              <a:t>MINKO NKINDA Bety Leolia </a:t>
            </a:r>
            <a:r>
              <a:rPr lang="fr-FR" sz="4000" b="1" dirty="0">
                <a:effectLst>
                  <a:outerShdw blurRad="38100" dist="38100" dir="2700000" algn="tl">
                    <a:srgbClr val="000000">
                      <a:alpha val="43137"/>
                    </a:srgbClr>
                  </a:outerShdw>
                </a:effectLst>
              </a:rPr>
              <a:t>suivit d’un chant d’ensemble </a:t>
            </a:r>
            <a:r>
              <a:rPr lang="fr-FR" sz="4000" b="1" dirty="0">
                <a:solidFill>
                  <a:srgbClr val="FF0000"/>
                </a:solidFill>
                <a:effectLst>
                  <a:outerShdw blurRad="38100" dist="38100" dir="2700000" algn="tl">
                    <a:srgbClr val="000000">
                      <a:alpha val="43137"/>
                    </a:srgbClr>
                  </a:outerShdw>
                </a:effectLst>
                <a:latin typeface="Bell MT" panose="02020503060305020303" pitchFamily="18" charset="0"/>
              </a:rPr>
              <a:t>« Stand Up » </a:t>
            </a:r>
            <a:r>
              <a:rPr lang="fr-FR" sz="4000" b="1" dirty="0">
                <a:effectLst>
                  <a:outerShdw blurRad="38100" dist="38100" dir="2700000" algn="tl">
                    <a:srgbClr val="000000">
                      <a:alpha val="43137"/>
                    </a:srgbClr>
                  </a:outerShdw>
                </a:effectLst>
              </a:rPr>
              <a:t>d’autres élèves de Seconde.</a:t>
            </a:r>
          </a:p>
        </p:txBody>
      </p:sp>
      <p:pic>
        <p:nvPicPr>
          <p:cNvPr id="4" name="Image 3"/>
          <p:cNvPicPr>
            <a:picLocks noChangeAspect="1"/>
          </p:cNvPicPr>
          <p:nvPr/>
        </p:nvPicPr>
        <p:blipFill>
          <a:blip r:embed="rId2"/>
          <a:stretch>
            <a:fillRect/>
          </a:stretch>
        </p:blipFill>
        <p:spPr>
          <a:xfrm>
            <a:off x="3684050" y="1223665"/>
            <a:ext cx="11327350" cy="201185"/>
          </a:xfrm>
          <a:prstGeom prst="rect">
            <a:avLst/>
          </a:prstGeom>
        </p:spPr>
      </p:pic>
      <p:pic>
        <p:nvPicPr>
          <p:cNvPr id="5" name="Image 4"/>
          <p:cNvPicPr>
            <a:picLocks noChangeAspect="1"/>
          </p:cNvPicPr>
          <p:nvPr/>
        </p:nvPicPr>
        <p:blipFill>
          <a:blip r:embed="rId2"/>
          <a:stretch>
            <a:fillRect/>
          </a:stretch>
        </p:blipFill>
        <p:spPr>
          <a:xfrm>
            <a:off x="3823225" y="4748236"/>
            <a:ext cx="11327350" cy="201185"/>
          </a:xfrm>
          <a:prstGeom prst="rect">
            <a:avLst/>
          </a:prstGeom>
        </p:spPr>
      </p:pic>
      <p:pic>
        <p:nvPicPr>
          <p:cNvPr id="6" name="Image 5"/>
          <p:cNvPicPr>
            <a:picLocks noChangeAspect="1"/>
          </p:cNvPicPr>
          <p:nvPr/>
        </p:nvPicPr>
        <p:blipFill>
          <a:blip r:embed="rId3"/>
          <a:stretch>
            <a:fillRect/>
          </a:stretch>
        </p:blipFill>
        <p:spPr>
          <a:xfrm>
            <a:off x="-152400" y="3223349"/>
            <a:ext cx="4267200" cy="2691771"/>
          </a:xfrm>
          <a:prstGeom prst="rect">
            <a:avLst/>
          </a:prstGeom>
        </p:spPr>
      </p:pic>
      <p:pic>
        <p:nvPicPr>
          <p:cNvPr id="7" name="Image 6"/>
          <p:cNvPicPr>
            <a:picLocks noChangeAspect="1"/>
          </p:cNvPicPr>
          <p:nvPr/>
        </p:nvPicPr>
        <p:blipFill>
          <a:blip r:embed="rId4"/>
          <a:stretch>
            <a:fillRect/>
          </a:stretch>
        </p:blipFill>
        <p:spPr>
          <a:xfrm>
            <a:off x="15577833" y="384243"/>
            <a:ext cx="3406265" cy="188002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8" name="Image 7"/>
          <p:cNvPicPr>
            <a:picLocks noChangeAspect="1"/>
          </p:cNvPicPr>
          <p:nvPr/>
        </p:nvPicPr>
        <p:blipFill>
          <a:blip r:embed="rId5"/>
          <a:stretch>
            <a:fillRect/>
          </a:stretch>
        </p:blipFill>
        <p:spPr>
          <a:xfrm>
            <a:off x="1979141" y="372633"/>
            <a:ext cx="2255716" cy="2347163"/>
          </a:xfrm>
          <a:prstGeom prst="rect">
            <a:avLst/>
          </a:prstGeom>
        </p:spPr>
      </p:pic>
      <p:pic>
        <p:nvPicPr>
          <p:cNvPr id="9" name="Image 8"/>
          <p:cNvPicPr>
            <a:picLocks noChangeAspect="1"/>
          </p:cNvPicPr>
          <p:nvPr/>
        </p:nvPicPr>
        <p:blipFill>
          <a:blip r:embed="rId5"/>
          <a:stretch>
            <a:fillRect/>
          </a:stretch>
        </p:blipFill>
        <p:spPr>
          <a:xfrm>
            <a:off x="14449975" y="4142136"/>
            <a:ext cx="2255716" cy="2347163"/>
          </a:xfrm>
          <a:prstGeom prst="rect">
            <a:avLst/>
          </a:prstGeom>
        </p:spPr>
      </p:pic>
    </p:spTree>
    <p:extLst>
      <p:ext uri="{BB962C8B-B14F-4D97-AF65-F5344CB8AC3E}">
        <p14:creationId xmlns:p14="http://schemas.microsoft.com/office/powerpoint/2010/main" val="417785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800100"/>
            <a:ext cx="6582892" cy="646331"/>
          </a:xfrm>
          <a:prstGeom prst="rect">
            <a:avLst/>
          </a:prstGeom>
        </p:spPr>
        <p:txBody>
          <a:bodyPr wrap="none">
            <a:spAutoFit/>
          </a:bodyPr>
          <a:lstStyle/>
          <a:p>
            <a:r>
              <a:rPr lang="fr-FR" sz="3600" b="1" i="1" u="sng" dirty="0">
                <a:effectLst>
                  <a:outerShdw blurRad="38100" dist="38100" dir="2700000" algn="tl">
                    <a:srgbClr val="000000">
                      <a:alpha val="43137"/>
                    </a:srgbClr>
                  </a:outerShdw>
                </a:effectLst>
                <a:latin typeface="Bell MT" panose="02020503060305020303" pitchFamily="18" charset="0"/>
              </a:rPr>
              <a:t>-Un apprentissage qui inspire…</a:t>
            </a:r>
          </a:p>
        </p:txBody>
      </p:sp>
      <p:sp>
        <p:nvSpPr>
          <p:cNvPr id="3" name="Rectangle 2"/>
          <p:cNvSpPr/>
          <p:nvPr/>
        </p:nvSpPr>
        <p:spPr>
          <a:xfrm>
            <a:off x="609600" y="1714500"/>
            <a:ext cx="9525000" cy="3046988"/>
          </a:xfrm>
          <a:prstGeom prst="rect">
            <a:avLst/>
          </a:prstGeom>
        </p:spPr>
        <p:txBody>
          <a:bodyPr>
            <a:spAutoFit/>
          </a:bodyPr>
          <a:lstStyle/>
          <a:p>
            <a:r>
              <a:rPr lang="fr-FR" sz="3200" b="1" dirty="0">
                <a:effectLst>
                  <a:outerShdw blurRad="38100" dist="38100" dir="2700000" algn="tl">
                    <a:srgbClr val="000000">
                      <a:alpha val="43137"/>
                    </a:srgbClr>
                  </a:outerShdw>
                </a:effectLst>
              </a:rPr>
              <a:t>Cet événement a été bien plus qu’une simple célébration. Il a permis à chacun de réfléchir sur des valeurs fondamentales et d’apprendre l’anglais d’une manière vivante et significative. Pour de nombreux participants, cette journée a été une inspiration à poursuivre le rêve d’un monde plus juste et égalitaire.</a:t>
            </a:r>
          </a:p>
        </p:txBody>
      </p:sp>
      <p:pic>
        <p:nvPicPr>
          <p:cNvPr id="4" name="Image 3"/>
          <p:cNvPicPr>
            <a:picLocks noChangeAspect="1"/>
          </p:cNvPicPr>
          <p:nvPr/>
        </p:nvPicPr>
        <p:blipFill>
          <a:blip r:embed="rId2">
            <a:extLst>
              <a:ext uri="{BEBA8EAE-BF5A-486C-A8C5-ECC9F3942E4B}">
                <a14:imgProps xmlns:a14="http://schemas.microsoft.com/office/drawing/2010/main">
                  <a14:imgLayer r:embed="rId3">
                    <a14:imgEffect>
                      <a14:backgroundRemoval t="0" b="100000" l="412" r="99897"/>
                    </a14:imgEffect>
                  </a14:imgLayer>
                </a14:imgProps>
              </a:ext>
            </a:extLst>
          </a:blip>
          <a:stretch>
            <a:fillRect/>
          </a:stretch>
        </p:blipFill>
        <p:spPr>
          <a:xfrm>
            <a:off x="10430992" y="266700"/>
            <a:ext cx="5105400" cy="4931710"/>
          </a:xfrm>
          <a:prstGeom prst="rect">
            <a:avLst/>
          </a:prstGeom>
          <a:effectLst>
            <a:glow rad="228600">
              <a:schemeClr val="accent1">
                <a:satMod val="175000"/>
                <a:alpha val="40000"/>
              </a:schemeClr>
            </a:glow>
            <a:outerShdw blurRad="50800" dist="38100" dir="18900000" algn="bl" rotWithShape="0">
              <a:prstClr val="black">
                <a:alpha val="40000"/>
              </a:prstClr>
            </a:outerShdw>
          </a:effectLst>
        </p:spPr>
      </p:pic>
      <p:pic>
        <p:nvPicPr>
          <p:cNvPr id="6" name="Image 5"/>
          <p:cNvPicPr>
            <a:picLocks noChangeAspect="1"/>
          </p:cNvPicPr>
          <p:nvPr/>
        </p:nvPicPr>
        <p:blipFill>
          <a:blip r:embed="rId4"/>
          <a:stretch>
            <a:fillRect/>
          </a:stretch>
        </p:blipFill>
        <p:spPr>
          <a:xfrm>
            <a:off x="13868400" y="3630617"/>
            <a:ext cx="2149086" cy="2084383"/>
          </a:xfrm>
          <a:prstGeom prst="rect">
            <a:avLst/>
          </a:prstGeom>
        </p:spPr>
      </p:pic>
    </p:spTree>
    <p:extLst>
      <p:ext uri="{BB962C8B-B14F-4D97-AF65-F5344CB8AC3E}">
        <p14:creationId xmlns:p14="http://schemas.microsoft.com/office/powerpoint/2010/main" val="2322268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1965" y="1229089"/>
            <a:ext cx="11082036" cy="3416320"/>
          </a:xfrm>
          <a:prstGeom prst="rect">
            <a:avLst/>
          </a:prstGeom>
        </p:spPr>
        <p:txBody>
          <a:bodyPr wrap="square">
            <a:spAutoFit/>
          </a:bodyPr>
          <a:lstStyle/>
          <a:p>
            <a:pPr algn="ctr"/>
            <a:r>
              <a:rPr lang="fr-FR" sz="2400" b="1" dirty="0">
                <a:effectLst>
                  <a:outerShdw blurRad="38100" dist="38100" dir="2700000" algn="tl">
                    <a:srgbClr val="000000">
                      <a:alpha val="43137"/>
                    </a:srgbClr>
                  </a:outerShdw>
                </a:effectLst>
              </a:rPr>
              <a:t>Nous souhaitons exprimer nos sincères remerciements à tous ceux qui ont contribué à la réussite de cette journée. Merci au proviseur et à l'administration pour leur soutien constant. Un immense merci à nos professeurs d'anglais pour leur dévouement et leur engagement à faire vivre le club. Enfin, bravo à tous les élèves participants, en particulier les élèves de </a:t>
            </a:r>
            <a:r>
              <a:rPr lang="fr-FR" sz="2400" b="1" dirty="0">
                <a:solidFill>
                  <a:srgbClr val="FF0000"/>
                </a:solidFill>
                <a:effectLst>
                  <a:outerShdw blurRad="38100" dist="38100" dir="2700000" algn="tl">
                    <a:srgbClr val="000000">
                      <a:alpha val="43137"/>
                    </a:srgbClr>
                  </a:outerShdw>
                </a:effectLst>
                <a:latin typeface="Bell MT" panose="02020503060305020303" pitchFamily="18" charset="0"/>
              </a:rPr>
              <a:t>5</a:t>
            </a:r>
            <a:r>
              <a:rPr lang="fr-FR" sz="2400" b="1" baseline="30000" dirty="0">
                <a:solidFill>
                  <a:srgbClr val="FF0000"/>
                </a:solidFill>
                <a:effectLst>
                  <a:outerShdw blurRad="38100" dist="38100" dir="2700000" algn="tl">
                    <a:srgbClr val="000000">
                      <a:alpha val="43137"/>
                    </a:srgbClr>
                  </a:outerShdw>
                </a:effectLst>
                <a:latin typeface="Bell MT" panose="02020503060305020303" pitchFamily="18" charset="0"/>
              </a:rPr>
              <a:t>ème</a:t>
            </a:r>
            <a:r>
              <a:rPr lang="fr-FR" sz="2400" b="1" dirty="0">
                <a:solidFill>
                  <a:srgbClr val="FF0000"/>
                </a:solidFill>
                <a:effectLst>
                  <a:outerShdw blurRad="38100" dist="38100" dir="2700000" algn="tl">
                    <a:srgbClr val="000000">
                      <a:alpha val="43137"/>
                    </a:srgbClr>
                  </a:outerShdw>
                </a:effectLst>
                <a:latin typeface="Bell MT" panose="02020503060305020303" pitchFamily="18" charset="0"/>
              </a:rPr>
              <a:t>, de Seconde et de Première</a:t>
            </a:r>
            <a:r>
              <a:rPr lang="fr-FR" sz="2400" b="1" dirty="0">
                <a:effectLst>
                  <a:outerShdw blurRad="38100" dist="38100" dir="2700000" algn="tl">
                    <a:srgbClr val="000000">
                      <a:alpha val="43137"/>
                    </a:srgbClr>
                  </a:outerShdw>
                </a:effectLst>
              </a:rPr>
              <a:t> pour leur travail remarquable et leur implication exemplaire. Votre enthousiasme et votre collaboration ont fait de cet événement un moment inoubliable pour toute la communauté du Lycée Henri Sylvoz. </a:t>
            </a:r>
          </a:p>
          <a:p>
            <a:pPr algn="ctr"/>
            <a:r>
              <a:rPr lang="fr-FR" sz="2400" b="1" dirty="0">
                <a:effectLst>
                  <a:outerShdw blurRad="38100" dist="38100" dir="2700000" algn="tl">
                    <a:srgbClr val="000000">
                      <a:alpha val="43137"/>
                    </a:srgbClr>
                  </a:outerShdw>
                </a:effectLst>
              </a:rPr>
              <a:t>-MERCI-</a:t>
            </a:r>
          </a:p>
        </p:txBody>
      </p:sp>
      <p:pic>
        <p:nvPicPr>
          <p:cNvPr id="3" name="Image 2"/>
          <p:cNvPicPr>
            <a:picLocks noChangeAspect="1"/>
          </p:cNvPicPr>
          <p:nvPr/>
        </p:nvPicPr>
        <p:blipFill>
          <a:blip r:embed="rId2"/>
          <a:stretch>
            <a:fillRect/>
          </a:stretch>
        </p:blipFill>
        <p:spPr>
          <a:xfrm>
            <a:off x="3591577" y="358988"/>
            <a:ext cx="11333446" cy="201185"/>
          </a:xfrm>
          <a:prstGeom prst="rect">
            <a:avLst/>
          </a:prstGeom>
        </p:spPr>
      </p:pic>
      <p:pic>
        <p:nvPicPr>
          <p:cNvPr id="4" name="Image 3"/>
          <p:cNvPicPr>
            <a:picLocks noChangeAspect="1"/>
          </p:cNvPicPr>
          <p:nvPr/>
        </p:nvPicPr>
        <p:blipFill>
          <a:blip r:embed="rId2"/>
          <a:stretch>
            <a:fillRect/>
          </a:stretch>
        </p:blipFill>
        <p:spPr>
          <a:xfrm>
            <a:off x="4038600" y="5314326"/>
            <a:ext cx="11333446" cy="201185"/>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77" y="114300"/>
            <a:ext cx="3505200" cy="26289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58" y="2456826"/>
            <a:ext cx="2443631" cy="32581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4938" y="3798329"/>
            <a:ext cx="2994863" cy="22461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3377" y="-514350"/>
            <a:ext cx="1676400" cy="1257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73977" y="0"/>
            <a:ext cx="4114800" cy="30861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80155" y="2643177"/>
            <a:ext cx="4001409" cy="30010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73342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554</Words>
  <Application>Microsoft Office PowerPoint</Application>
  <PresentationFormat>Personnalisé</PresentationFormat>
  <Paragraphs>16</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Circe Contrast</vt:lpstr>
      <vt:lpstr>Arial</vt:lpstr>
      <vt:lpstr>Calibri</vt:lpstr>
      <vt:lpstr>Bell MT</vt:lpstr>
      <vt:lpstr>TAN Pearl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users</dc:creator>
  <cp:lastModifiedBy>EVA</cp:lastModifiedBy>
  <cp:revision>17</cp:revision>
  <dcterms:created xsi:type="dcterms:W3CDTF">2006-08-16T00:00:00Z</dcterms:created>
  <dcterms:modified xsi:type="dcterms:W3CDTF">2025-02-13T12:56:17Z</dcterms:modified>
  <dc:identifier>DAGdOvVVRI0</dc:identifier>
</cp:coreProperties>
</file>