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re et sous-titr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tion">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-Gilles Allain</a:t>
            </a:r>
          </a:p>
        </p:txBody>
      </p:sp>
      <p:sp>
        <p:nvSpPr>
          <p:cNvPr id="94" name="Shape 94"/>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 Saisissez une citation ici.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ierge">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e">
    <p:spTree>
      <p:nvGrpSpPr>
        <p:cNvPr id="1" name=""/>
        <p:cNvGrpSpPr/>
        <p:nvPr/>
      </p:nvGrpSpPr>
      <p:grpSpPr>
        <a:xfrm>
          <a:off x="0" y="0"/>
          <a:ext cx="0" cy="0"/>
          <a:chOff x="0" y="0"/>
          <a:chExt cx="0" cy="0"/>
        </a:xfrm>
      </p:grpSpPr>
      <p:sp>
        <p:nvSpPr>
          <p:cNvPr id="20" name="Shape 20"/>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re - Centré">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e">
    <p:spTree>
      <p:nvGrpSpPr>
        <p:cNvPr id="1" name=""/>
        <p:cNvGrpSpPr/>
        <p:nvPr/>
      </p:nvGrpSpPr>
      <p:grpSpPr>
        <a:xfrm>
          <a:off x="0" y="0"/>
          <a:ext cx="0" cy="0"/>
          <a:chOff x="0" y="0"/>
          <a:chExt cx="0" cy="0"/>
        </a:xfrm>
      </p:grpSpPr>
      <p:sp>
        <p:nvSpPr>
          <p:cNvPr id="38" name="Shape 38"/>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Shape 39"/>
          <p:cNvSpPr/>
          <p:nvPr>
            <p:ph type="title"/>
          </p:nvPr>
        </p:nvSpPr>
        <p:spPr>
          <a:xfrm>
            <a:off x="952500" y="762000"/>
            <a:ext cx="5334000" cy="40005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re - Haut">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re et puce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re, puces et photo">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ce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3 photos">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youtu.be/ypnmz2zOm0k"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xfrm>
            <a:off x="1270000" y="-2128387"/>
            <a:ext cx="10464800" cy="3302001"/>
          </a:xfrm>
          <a:prstGeom prst="rect">
            <a:avLst/>
          </a:prstGeom>
        </p:spPr>
        <p:txBody>
          <a:bodyPr/>
          <a:lstStyle/>
          <a:p>
            <a:pPr/>
            <a:r>
              <a:t>Le Ty-rex!!!</a:t>
            </a:r>
          </a:p>
        </p:txBody>
      </p:sp>
      <p:sp>
        <p:nvSpPr>
          <p:cNvPr id="120" name="Shape 120"/>
          <p:cNvSpPr/>
          <p:nvPr>
            <p:ph type="subTitle" sz="quarter" idx="1"/>
          </p:nvPr>
        </p:nvSpPr>
        <p:spPr>
          <a:xfrm>
            <a:off x="1469422" y="1056090"/>
            <a:ext cx="10464801" cy="1130301"/>
          </a:xfrm>
          <a:prstGeom prst="rect">
            <a:avLst/>
          </a:prstGeom>
        </p:spPr>
        <p:txBody>
          <a:bodyPr/>
          <a:lstStyle/>
          <a:p>
            <a:pPr/>
            <a:r>
              <a:t>Le  plus méchant des carnivores!!!</a:t>
            </a:r>
          </a:p>
        </p:txBody>
      </p:sp>
      <p:pic>
        <p:nvPicPr>
          <p:cNvPr id="121" name="B707C31F-2820-47C9-BF47-0BAB83813087-L0-001.jpeg"/>
          <p:cNvPicPr>
            <a:picLocks noChangeAspect="1"/>
          </p:cNvPicPr>
          <p:nvPr/>
        </p:nvPicPr>
        <p:blipFill>
          <a:blip r:embed="rId2">
            <a:extLst/>
          </a:blip>
          <a:stretch>
            <a:fillRect/>
          </a:stretch>
        </p:blipFill>
        <p:spPr>
          <a:xfrm>
            <a:off x="2743656" y="2032189"/>
            <a:ext cx="9936960" cy="7797422"/>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xfrm>
            <a:off x="-627540" y="-237888"/>
            <a:ext cx="11099801" cy="2120901"/>
          </a:xfrm>
          <a:prstGeom prst="rect">
            <a:avLst/>
          </a:prstGeom>
        </p:spPr>
        <p:txBody>
          <a:bodyPr/>
          <a:lstStyle/>
          <a:p>
            <a:pPr/>
            <a:r>
              <a:t>Le portrait du Ty-rex</a:t>
            </a:r>
          </a:p>
        </p:txBody>
      </p:sp>
      <p:sp>
        <p:nvSpPr>
          <p:cNvPr id="124" name="Shape 124"/>
          <p:cNvSpPr/>
          <p:nvPr>
            <p:ph type="body" idx="1"/>
          </p:nvPr>
        </p:nvSpPr>
        <p:spPr>
          <a:xfrm>
            <a:off x="2434244" y="3842989"/>
            <a:ext cx="10191171" cy="6003133"/>
          </a:xfrm>
          <a:prstGeom prst="rect">
            <a:avLst/>
          </a:prstGeom>
        </p:spPr>
        <p:txBody>
          <a:bodyPr/>
          <a:lstStyle/>
          <a:p>
            <a:pPr marL="0" indent="0" defTabSz="434340">
              <a:spcBef>
                <a:spcPts val="0"/>
              </a:spcBef>
              <a:buSzTx/>
              <a:buNone/>
              <a:defRPr sz="2565">
                <a:latin typeface="Helvetica"/>
                <a:ea typeface="Helvetica"/>
                <a:cs typeface="Helvetica"/>
                <a:sym typeface="Helvetica"/>
              </a:defRPr>
            </a:pPr>
            <a:r>
              <a:t>Animale:Ty-rex </a:t>
            </a:r>
          </a:p>
          <a:p>
            <a:pPr marL="0" indent="0" defTabSz="434340">
              <a:spcBef>
                <a:spcPts val="0"/>
              </a:spcBef>
              <a:buSzTx/>
              <a:buNone/>
              <a:defRPr sz="2565">
                <a:latin typeface="Helvetica"/>
                <a:ea typeface="Helvetica"/>
                <a:cs typeface="Helvetica"/>
                <a:sym typeface="Helvetica"/>
              </a:defRPr>
            </a:pPr>
          </a:p>
          <a:p>
            <a:pPr marL="0" indent="0" defTabSz="434340">
              <a:spcBef>
                <a:spcPts val="0"/>
              </a:spcBef>
              <a:buSzTx/>
              <a:buNone/>
              <a:defRPr sz="2565">
                <a:latin typeface="Helvetica"/>
                <a:ea typeface="Helvetica"/>
                <a:cs typeface="Helvetica"/>
                <a:sym typeface="Helvetica"/>
              </a:defRPr>
            </a:pPr>
            <a:r>
              <a:t>(roi des lézards tyrans)</a:t>
            </a:r>
          </a:p>
          <a:p>
            <a:pPr marL="0" indent="0" defTabSz="434340">
              <a:spcBef>
                <a:spcPts val="0"/>
              </a:spcBef>
              <a:buSzTx/>
              <a:buNone/>
              <a:defRPr sz="2565">
                <a:latin typeface="Helvetica"/>
                <a:ea typeface="Helvetica"/>
                <a:cs typeface="Helvetica"/>
                <a:sym typeface="Helvetica"/>
              </a:defRPr>
            </a:pPr>
          </a:p>
          <a:p>
            <a:pPr marL="0" indent="0" defTabSz="434340">
              <a:spcBef>
                <a:spcPts val="0"/>
              </a:spcBef>
              <a:buSzTx/>
              <a:buNone/>
              <a:defRPr sz="2565">
                <a:latin typeface="Helvetica"/>
                <a:ea typeface="Helvetica"/>
                <a:cs typeface="Helvetica"/>
                <a:sym typeface="Helvetica"/>
              </a:defRPr>
            </a:pPr>
            <a:r>
              <a:t>Le Ty-rex était carnivore.Il mangeait de la 🍗🍗🍗.Le Ty-rex vivait il y a 68 millions d'années. Il mesurait 13m de long et 4 m de haut. Sa peau était marron. Ses dents mesuraient environ 20 cm de long. Il était très très féroce et méchant. C'était un grand reptile. Sur chaque patte il avait 3 doigts. Il était diurne. Chaque soir il allait chasser. Il  rapportait ses proies à ses petits. Il avait de dures écailles. Ses pattes avant étaient très courtes alors que ses pattes arrière étaient très longues. Il avait une très grande et puissante queue. C'était un grand bipède. Il pesait 8 tonnes. Il venait de la famille des dyrannosaurideas. </a:t>
            </a:r>
          </a:p>
        </p:txBody>
      </p:sp>
      <p:pic>
        <p:nvPicPr>
          <p:cNvPr id="125" name="A389A5A4-135D-4FE1-B8C7-299064E910D6-L0-001.jpeg"/>
          <p:cNvPicPr>
            <a:picLocks noChangeAspect="1"/>
          </p:cNvPicPr>
          <p:nvPr/>
        </p:nvPicPr>
        <p:blipFill>
          <a:blip r:embed="rId2">
            <a:extLst/>
          </a:blip>
          <a:stretch>
            <a:fillRect/>
          </a:stretch>
        </p:blipFill>
        <p:spPr>
          <a:xfrm>
            <a:off x="5233370" y="1715397"/>
            <a:ext cx="7486669" cy="2774473"/>
          </a:xfrm>
          <a:prstGeom prst="rect">
            <a:avLst/>
          </a:prstGeom>
          <a:ln w="12700">
            <a:miter lim="400000"/>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xfrm>
            <a:off x="1078242" y="47135"/>
            <a:ext cx="11099801" cy="2120901"/>
          </a:xfrm>
          <a:prstGeom prst="rect">
            <a:avLst/>
          </a:prstGeom>
        </p:spPr>
        <p:txBody>
          <a:bodyPr/>
          <a:lstStyle/>
          <a:p>
            <a:pPr/>
            <a:r>
              <a:t>Lieu de vie.</a:t>
            </a:r>
          </a:p>
        </p:txBody>
      </p:sp>
      <p:sp>
        <p:nvSpPr>
          <p:cNvPr id="128" name="Shape 128"/>
          <p:cNvSpPr/>
          <p:nvPr>
            <p:ph type="body" sz="quarter" idx="1"/>
          </p:nvPr>
        </p:nvSpPr>
        <p:spPr>
          <a:xfrm>
            <a:off x="1866184" y="7690175"/>
            <a:ext cx="11301335" cy="1730464"/>
          </a:xfrm>
          <a:prstGeom prst="rect">
            <a:avLst/>
          </a:prstGeom>
        </p:spPr>
        <p:txBody>
          <a:bodyPr/>
          <a:lstStyle>
            <a:lvl1pPr marL="462642" indent="-462642">
              <a:defRPr sz="3400"/>
            </a:lvl1pPr>
          </a:lstStyle>
          <a:p>
            <a:pPr/>
            <a:r>
              <a:t>Le ty-rex vivait partout dans le monde </a:t>
            </a:r>
          </a:p>
        </p:txBody>
      </p:sp>
      <p:pic>
        <p:nvPicPr>
          <p:cNvPr id="129" name="EA0D1C16-54FD-47AE-A227-13ADE246E7F2-L0-001.jpeg"/>
          <p:cNvPicPr>
            <a:picLocks noChangeAspect="1"/>
          </p:cNvPicPr>
          <p:nvPr/>
        </p:nvPicPr>
        <p:blipFill>
          <a:blip r:embed="rId2">
            <a:extLst/>
          </a:blip>
          <a:stretch>
            <a:fillRect/>
          </a:stretch>
        </p:blipFill>
        <p:spPr>
          <a:xfrm rot="21001249">
            <a:off x="2827406" y="2024409"/>
            <a:ext cx="9378891" cy="5275626"/>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prstGeom prst="rect">
            <a:avLst/>
          </a:prstGeom>
        </p:spPr>
        <p:txBody>
          <a:bodyPr/>
          <a:lstStyle/>
          <a:p>
            <a:pPr/>
            <a:r>
              <a:t>Alimentation.</a:t>
            </a:r>
          </a:p>
        </p:txBody>
      </p:sp>
      <p:sp>
        <p:nvSpPr>
          <p:cNvPr id="132" name="Shape 132"/>
          <p:cNvSpPr/>
          <p:nvPr>
            <p:ph type="body" sz="quarter" idx="1"/>
          </p:nvPr>
        </p:nvSpPr>
        <p:spPr>
          <a:xfrm>
            <a:off x="2382047" y="3193145"/>
            <a:ext cx="3719176" cy="4454614"/>
          </a:xfrm>
          <a:prstGeom prst="rect">
            <a:avLst/>
          </a:prstGeom>
        </p:spPr>
        <p:txBody>
          <a:bodyPr/>
          <a:lstStyle>
            <a:lvl1pPr marL="0" indent="0" algn="ctr" defTabSz="452627">
              <a:spcBef>
                <a:spcPts val="0"/>
              </a:spcBef>
              <a:buSzTx/>
              <a:buNone/>
              <a:defRPr sz="3564">
                <a:latin typeface="Helvetica"/>
                <a:ea typeface="Helvetica"/>
                <a:cs typeface="Helvetica"/>
                <a:sym typeface="Helvetica"/>
              </a:defRPr>
            </a:lvl1pPr>
          </a:lstStyle>
          <a:p>
            <a:pPr/>
            <a:r>
              <a:t>Le Ty-rex était le plus grand des carnivores. Il mangeait des herbivores et parfois il mangeait des petits carnivores.</a:t>
            </a:r>
          </a:p>
        </p:txBody>
      </p:sp>
      <p:pic>
        <p:nvPicPr>
          <p:cNvPr id="133" name="2301935D-0F54-4EAC-B12F-3C83FB4FA1A3-L0-001.jpeg"/>
          <p:cNvPicPr>
            <a:picLocks noChangeAspect="1"/>
          </p:cNvPicPr>
          <p:nvPr/>
        </p:nvPicPr>
        <p:blipFill>
          <a:blip r:embed="rId2">
            <a:extLst/>
          </a:blip>
          <a:stretch>
            <a:fillRect/>
          </a:stretch>
        </p:blipFill>
        <p:spPr>
          <a:xfrm>
            <a:off x="6604160" y="3229422"/>
            <a:ext cx="6346954" cy="526797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prstGeom prst="rect">
            <a:avLst/>
          </a:prstGeom>
        </p:spPr>
        <p:txBody>
          <a:bodyPr/>
          <a:lstStyle/>
          <a:p>
            <a:pPr/>
            <a:r>
              <a:t>Reproduction</a:t>
            </a:r>
          </a:p>
        </p:txBody>
      </p:sp>
      <p:sp>
        <p:nvSpPr>
          <p:cNvPr id="136" name="Shape 136"/>
          <p:cNvSpPr/>
          <p:nvPr>
            <p:ph type="body" sz="half" idx="1"/>
          </p:nvPr>
        </p:nvSpPr>
        <p:spPr>
          <a:xfrm>
            <a:off x="2353392" y="3534492"/>
            <a:ext cx="9979967" cy="3647988"/>
          </a:xfrm>
          <a:prstGeom prst="rect">
            <a:avLst/>
          </a:prstGeom>
        </p:spPr>
        <p:txBody>
          <a:bodyPr/>
          <a:lstStyle/>
          <a:p>
            <a:pPr/>
            <a:r>
              <a:t>La femelle pond des oeufs. Ils restent 5 mois dans le ventre de leur mère.</a:t>
            </a:r>
          </a:p>
        </p:txBody>
      </p:sp>
    </p:spTree>
  </p:cSld>
  <p:clrMapOvr>
    <a:masterClrMapping/>
  </p:clrMapOvr>
  <mc:AlternateContent xmlns:mc="http://schemas.openxmlformats.org/markup-compatibility/2006">
    <mc:Choice xmlns:p14="http://schemas.microsoft.com/office/powerpoint/2010/main" Requires="p14">
      <p:transition spd="slow" advClick="1" p14:dur="20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xfrm>
            <a:off x="2959100" y="609600"/>
            <a:ext cx="8977296" cy="2013946"/>
          </a:xfrm>
          <a:prstGeom prst="rect">
            <a:avLst/>
          </a:prstGeom>
        </p:spPr>
        <p:txBody>
          <a:bodyPr/>
          <a:lstStyle/>
          <a:p>
            <a:pPr/>
            <a:r>
              <a:t>Le squelette du Ty-rex</a:t>
            </a:r>
          </a:p>
        </p:txBody>
      </p:sp>
      <p:sp>
        <p:nvSpPr>
          <p:cNvPr id="139" name="Shape 139"/>
          <p:cNvSpPr/>
          <p:nvPr>
            <p:ph type="body" sz="quarter" idx="1"/>
          </p:nvPr>
        </p:nvSpPr>
        <p:spPr>
          <a:xfrm>
            <a:off x="2774147" y="8190267"/>
            <a:ext cx="5334001" cy="1231597"/>
          </a:xfrm>
          <a:prstGeom prst="rect">
            <a:avLst/>
          </a:prstGeom>
        </p:spPr>
        <p:txBody>
          <a:bodyPr/>
          <a:lstStyle/>
          <a:p>
            <a:pPr/>
            <a:r>
              <a:t>Il avait un très grand squelette </a:t>
            </a:r>
          </a:p>
        </p:txBody>
      </p:sp>
      <p:pic>
        <p:nvPicPr>
          <p:cNvPr id="140" name="3D5746BF-F499-4BF4-9EC3-F9E37B4FD9A6-L0-001.jpeg"/>
          <p:cNvPicPr>
            <a:picLocks noChangeAspect="1"/>
          </p:cNvPicPr>
          <p:nvPr/>
        </p:nvPicPr>
        <p:blipFill>
          <a:blip r:embed="rId2">
            <a:extLst/>
          </a:blip>
          <a:stretch>
            <a:fillRect/>
          </a:stretch>
        </p:blipFill>
        <p:spPr>
          <a:xfrm>
            <a:off x="3959908" y="2943826"/>
            <a:ext cx="8038136" cy="481139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xfrm>
            <a:off x="2241753" y="2253221"/>
            <a:ext cx="10464801" cy="3302001"/>
          </a:xfrm>
          <a:prstGeom prst="rect">
            <a:avLst/>
          </a:prstGeom>
        </p:spPr>
        <p:txBody>
          <a:bodyPr/>
          <a:lstStyle/>
          <a:p>
            <a:pPr defTabSz="379729">
              <a:defRPr sz="5200"/>
            </a:pPr>
            <a:r>
              <a:t>Merci de votre attention. Vous allez </a:t>
            </a:r>
          </a:p>
          <a:p>
            <a:pPr defTabSz="379729">
              <a:defRPr sz="5200"/>
            </a:pPr>
            <a:r>
              <a:t>maintenant regarder une </a:t>
            </a:r>
          </a:p>
          <a:p>
            <a:pPr defTabSz="379729">
              <a:defRPr sz="5200"/>
            </a:pPr>
            <a:r>
              <a:t>grande vidéo.</a:t>
            </a:r>
          </a:p>
        </p:txBody>
      </p:sp>
      <p:sp>
        <p:nvSpPr>
          <p:cNvPr id="143" name="Shape 143"/>
          <p:cNvSpPr/>
          <p:nvPr/>
        </p:nvSpPr>
        <p:spPr>
          <a:xfrm>
            <a:off x="1809858" y="6129740"/>
            <a:ext cx="10464801" cy="330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defTabSz="514095">
              <a:defRPr sz="7040" u="sng">
                <a:hlinkClick r:id="rId2" invalidUrl="" action="" tgtFrame="" tooltip="" history="1" highlightClick="0" endSnd="0"/>
              </a:defRPr>
            </a:lvl1pPr>
          </a:lstStyle>
          <a:p>
            <a:pPr>
              <a:defRPr u="none"/>
            </a:pPr>
            <a:r>
              <a:rPr u="sng">
                <a:hlinkClick r:id="rId2" invalidUrl="" action="" tgtFrame="" tooltip="" history="1" highlightClick="0" endSnd="0"/>
              </a:rPr>
              <a:t>https://youtu.be/ypnmz2zOm0k</a:t>
            </a:r>
          </a:p>
        </p:txBody>
      </p:sp>
    </p:spTree>
  </p:cSld>
  <p:clrMapOvr>
    <a:masterClrMapping/>
  </p:clrMapOvr>
  <mc:AlternateContent xmlns:mc="http://schemas.openxmlformats.org/markup-compatibility/2006">
    <mc:Choice xmlns:p14="http://schemas.microsoft.com/office/powerpoint/2010/main" Requires="p14">
      <p:transition spd="med" advClick="1" p14:dur="1000">
        <p:cover dir="d"/>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subTitle" sz="quarter" idx="1"/>
          </p:nvPr>
        </p:nvSpPr>
        <p:spPr>
          <a:xfrm>
            <a:off x="2108200" y="2724150"/>
            <a:ext cx="10464800" cy="1130300"/>
          </a:xfrm>
          <a:prstGeom prst="rect">
            <a:avLst/>
          </a:prstGeom>
        </p:spPr>
        <p:txBody>
          <a:bodyPr/>
          <a:lstStyle/>
          <a:p>
            <a:pPr/>
            <a:r>
              <a:t>Merci pour votre attention 🤗.</a:t>
            </a:r>
          </a:p>
          <a:p>
            <a:pPr/>
            <a:r>
              <a:t>Hugo et Félix.</a:t>
            </a:r>
          </a:p>
        </p:txBody>
      </p:sp>
    </p:spTree>
  </p:cSld>
  <p:clrMapOvr>
    <a:masterClrMapping/>
  </p:clrMapOvr>
  <mc:AlternateContent xmlns:mc="http://schemas.openxmlformats.org/markup-compatibility/2006">
    <mc:Choice xmlns:p14="http://schemas.microsoft.com/office/powerpoint/2010/main" Requires="p14">
      <p:transition spd="med" advClick="1" p14:dur="1000">
        <p:checker dir="horz"/>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