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7CED4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5DC123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45761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6362700"/>
            <a:ext cx="10464800" cy="533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b="1" sz="2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-Gilles Allain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4254500"/>
            <a:ext cx="10464800" cy="7112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4000"/>
            </a:lvl1pPr>
          </a:lstStyle>
          <a:p>
            <a:pPr/>
            <a:r>
              <a:t>« Saisissez une citation ici. »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60020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270000" y="8191500"/>
            <a:ext cx="10464800" cy="1219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18300" y="762000"/>
            <a:ext cx="5334000" cy="8242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952500" y="762000"/>
            <a:ext cx="5334000" cy="40005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52500" y="5003800"/>
            <a:ext cx="5334000" cy="400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3800"/>
              </a:spcBef>
              <a:defRPr sz="2800"/>
            </a:lvl1pPr>
            <a:lvl2pPr marL="762000" indent="-381000">
              <a:spcBef>
                <a:spcPts val="3800"/>
              </a:spcBef>
              <a:defRPr sz="2800"/>
            </a:lvl2pPr>
            <a:lvl3pPr marL="1143000" indent="-381000">
              <a:spcBef>
                <a:spcPts val="3800"/>
              </a:spcBef>
              <a:defRPr sz="2800"/>
            </a:lvl3pPr>
            <a:lvl4pPr marL="1524000" indent="-381000">
              <a:spcBef>
                <a:spcPts val="3800"/>
              </a:spcBef>
              <a:defRPr sz="2800"/>
            </a:lvl4pPr>
            <a:lvl5pPr marL="1905000" indent="-381000">
              <a:spcBef>
                <a:spcPts val="38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6718300" y="5092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6718300" y="762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952500" y="762884"/>
            <a:ext cx="5334000" cy="8229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06400"/>
            <a:ext cx="11099800" cy="212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57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914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371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1828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22860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2743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3200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3657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4114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4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3" Type="http://schemas.openxmlformats.org/officeDocument/2006/relationships/hyperlink" Target="https://youtu.be/aZaBvP7lQSg" TargetMode="Externa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youtu.be/xBiuVDB4tWU" TargetMode="Externa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ctrTitle"/>
          </p:nvPr>
        </p:nvSpPr>
        <p:spPr>
          <a:xfrm>
            <a:off x="1270000" y="978671"/>
            <a:ext cx="10464800" cy="4092021"/>
          </a:xfrm>
          <a:prstGeom prst="rect">
            <a:avLst/>
          </a:prstGeom>
        </p:spPr>
        <p:txBody>
          <a:bodyPr/>
          <a:lstStyle/>
          <a:p>
            <a:pPr/>
            <a:r>
              <a:t>L'écureuil </a:t>
            </a:r>
          </a:p>
        </p:txBody>
      </p:sp>
      <p:sp>
        <p:nvSpPr>
          <p:cNvPr id="120" name="Shape 120"/>
          <p:cNvSpPr/>
          <p:nvPr>
            <p:ph type="subTitle" sz="half" idx="1"/>
          </p:nvPr>
        </p:nvSpPr>
        <p:spPr>
          <a:xfrm>
            <a:off x="1131938" y="5566646"/>
            <a:ext cx="10464801" cy="4489803"/>
          </a:xfrm>
          <a:prstGeom prst="rect">
            <a:avLst/>
          </a:prstGeom>
        </p:spPr>
        <p:txBody>
          <a:bodyPr/>
          <a:lstStyle/>
          <a:p>
            <a:pPr/>
            <a:r>
              <a:t>l</a:t>
            </a:r>
          </a:p>
        </p:txBody>
      </p:sp>
      <p:pic>
        <p:nvPicPr>
          <p:cNvPr id="121" name="C60150AE-282D-44F7-A407-C440DA2D9BB9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48194" y="56073"/>
            <a:ext cx="5610342" cy="3743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28903576-2998-4BB8-9678-8C154FA1D3A5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5262" y="110487"/>
            <a:ext cx="4137748" cy="36343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B2A930D2-FCEB-4570-9703-230B9F8BA356-L0-00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59584">
            <a:off x="81437" y="4894981"/>
            <a:ext cx="8545918" cy="48070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6" dur="1500" fill="hold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type="title"/>
          </p:nvPr>
        </p:nvSpPr>
        <p:spPr>
          <a:xfrm>
            <a:off x="1156698" y="21539"/>
            <a:ext cx="10895602" cy="2313331"/>
          </a:xfrm>
          <a:prstGeom prst="rect">
            <a:avLst/>
          </a:prstGeom>
          <a:ln w="101600">
            <a:solidFill>
              <a:srgbClr val="FFFFFF"/>
            </a:solidFill>
          </a:ln>
        </p:spPr>
        <p:txBody>
          <a:bodyPr/>
          <a:lstStyle>
            <a:lvl1pPr>
              <a:defRPr sz="42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lvl1pPr>
          </a:lstStyle>
          <a:p>
            <a:pPr/>
            <a:r>
              <a:t>Carte d'identité </a:t>
            </a:r>
          </a:p>
        </p:txBody>
      </p:sp>
      <p:sp>
        <p:nvSpPr>
          <p:cNvPr id="126" name="Shape 126"/>
          <p:cNvSpPr/>
          <p:nvPr>
            <p:ph type="body" sz="half" idx="1"/>
          </p:nvPr>
        </p:nvSpPr>
        <p:spPr>
          <a:xfrm>
            <a:off x="350574" y="2671098"/>
            <a:ext cx="4908687" cy="6509873"/>
          </a:xfrm>
          <a:prstGeom prst="rect">
            <a:avLst/>
          </a:prstGeom>
          <a:ln w="88900">
            <a:solidFill>
              <a:srgbClr val="FFFFFF"/>
            </a:solidFill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  <a:p>
            <a:pPr marL="0" indent="0" algn="ctr">
              <a:spcBef>
                <a:spcPts val="0"/>
              </a:spcBef>
              <a:buSzTx/>
              <a:buNone/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  <a:p>
            <a:pPr marL="0" indent="0" algn="ctr">
              <a:spcBef>
                <a:spcPts val="0"/>
              </a:spcBef>
              <a:buSzTx/>
              <a:buNone/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  <a:r>
              <a:t>L'écureuil est un rongeur.</a:t>
            </a:r>
          </a:p>
          <a:p>
            <a:pPr marL="0" indent="0" algn="ctr">
              <a:spcBef>
                <a:spcPts val="0"/>
              </a:spcBef>
              <a:buSzTx/>
              <a:buNone/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  <a:r>
              <a:t>Il a un pelage: gris, roux et plus rarement blanc.</a:t>
            </a:r>
          </a:p>
          <a:p>
            <a:pPr marL="0" indent="0" algn="ctr">
              <a:spcBef>
                <a:spcPts val="0"/>
              </a:spcBef>
              <a:buSzTx/>
              <a:buNone/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  <a:r>
              <a:t>Son ventre est toujours blanc.</a:t>
            </a:r>
          </a:p>
          <a:p>
            <a:pPr marL="0" indent="0" algn="ctr">
              <a:spcBef>
                <a:spcPts val="0"/>
              </a:spcBef>
              <a:buSzTx/>
              <a:buNone/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  <a:r>
              <a:t>Ses yeux sont tout petits.</a:t>
            </a:r>
          </a:p>
          <a:p>
            <a:pPr marL="0" indent="0" algn="ctr">
              <a:spcBef>
                <a:spcPts val="0"/>
              </a:spcBef>
              <a:buSzTx/>
              <a:buNone/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  <a:r>
              <a:t>Il est gentil, mignon et peureux.</a:t>
            </a:r>
          </a:p>
          <a:p>
            <a:pPr marL="0" indent="0" algn="ctr">
              <a:spcBef>
                <a:spcPts val="0"/>
              </a:spcBef>
              <a:buSzTx/>
              <a:buNone/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  <a:r>
              <a:t>Les plus petits viennent d'Afrique ils font 13 cm et les plus grands font 90cm, ils viennent d'Asie.</a:t>
            </a:r>
          </a:p>
        </p:txBody>
      </p:sp>
      <p:pic>
        <p:nvPicPr>
          <p:cNvPr id="127" name="B2A930D2-FCEB-4570-9703-230B9F8BA356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53146" y="6128718"/>
            <a:ext cx="630483" cy="3546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797A8E5C-C531-48A4-B588-207DDA50A446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57063" y="2732788"/>
            <a:ext cx="7320490" cy="55132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750">
        <p:checker dir="horz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type="title"/>
          </p:nvPr>
        </p:nvSpPr>
        <p:spPr>
          <a:xfrm>
            <a:off x="753077" y="-375950"/>
            <a:ext cx="11099801" cy="2120901"/>
          </a:xfrm>
          <a:prstGeom prst="rect">
            <a:avLst/>
          </a:prstGeom>
        </p:spPr>
        <p:txBody>
          <a:bodyPr/>
          <a:lstStyle/>
          <a:p>
            <a:pPr/>
            <a:r>
              <a:t>LIEU DE VIE</a:t>
            </a:r>
          </a:p>
        </p:txBody>
      </p:sp>
      <p:sp>
        <p:nvSpPr>
          <p:cNvPr id="131" name="Shape 131"/>
          <p:cNvSpPr/>
          <p:nvPr>
            <p:ph type="body" sz="quarter" idx="1"/>
          </p:nvPr>
        </p:nvSpPr>
        <p:spPr>
          <a:xfrm>
            <a:off x="351616" y="2401019"/>
            <a:ext cx="2702804" cy="3615550"/>
          </a:xfrm>
          <a:prstGeom prst="rect">
            <a:avLst/>
          </a:prstGeom>
        </p:spPr>
        <p:txBody>
          <a:bodyPr/>
          <a:lstStyle/>
          <a:p>
            <a:pPr marL="270509" indent="-270509" defTabSz="414781">
              <a:spcBef>
                <a:spcPts val="2600"/>
              </a:spcBef>
              <a:defRPr sz="1987"/>
            </a:pPr>
            <a:r>
              <a:t>L'écureuil vit dans les  forêts </a:t>
            </a:r>
          </a:p>
          <a:p>
            <a:pPr marL="270509" indent="-270509" defTabSz="414781">
              <a:spcBef>
                <a:spcPts val="2600"/>
              </a:spcBef>
              <a:defRPr sz="1987"/>
            </a:pPr>
            <a:r>
              <a:t>Sa maison est dans les arbres.</a:t>
            </a:r>
          </a:p>
          <a:p>
            <a:pPr marL="270509" indent="-270509" defTabSz="414781">
              <a:spcBef>
                <a:spcPts val="2600"/>
              </a:spcBef>
              <a:defRPr sz="1987"/>
            </a:pPr>
            <a:r>
              <a:t>Il vit en Asie, au Canada, en Suède, une petite partie de la Norvège et en Espagne.</a:t>
            </a:r>
          </a:p>
        </p:txBody>
      </p:sp>
      <p:pic>
        <p:nvPicPr>
          <p:cNvPr id="132" name="9792046B-F8CB-4D32-BA0A-18B1530C575D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67433" y="1319885"/>
            <a:ext cx="9433174" cy="5777818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Shape 133"/>
          <p:cNvSpPr/>
          <p:nvPr/>
        </p:nvSpPr>
        <p:spPr>
          <a:xfrm>
            <a:off x="6002312" y="8829999"/>
            <a:ext cx="6765976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3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3" invalidUrl="" action="" tgtFrame="" tooltip="" history="1" highlightClick="0" endSnd="0"/>
              </a:rPr>
              <a:t>https://youtu.be/aZaBvP7lQSg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flip dir="r"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273F2407-6C76-4591-895E-72A0BD92DBA7-L0-001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8149" t="0" r="18149" b="0"/>
          <a:stretch>
            <a:fillRect/>
          </a:stretch>
        </p:blipFill>
        <p:spPr>
          <a:xfrm>
            <a:off x="5596060" y="2212178"/>
            <a:ext cx="6282385" cy="7404238"/>
          </a:xfrm>
          <a:prstGeom prst="rect">
            <a:avLst/>
          </a:prstGeom>
        </p:spPr>
      </p:pic>
      <p:sp>
        <p:nvSpPr>
          <p:cNvPr id="136" name="Shape 13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ALIMENTATION 🌰</a:t>
            </a:r>
          </a:p>
        </p:txBody>
      </p:sp>
      <p:sp>
        <p:nvSpPr>
          <p:cNvPr id="137" name="Shape 137"/>
          <p:cNvSpPr/>
          <p:nvPr>
            <p:ph type="body" sz="quarter" idx="1"/>
          </p:nvPr>
        </p:nvSpPr>
        <p:spPr>
          <a:xfrm>
            <a:off x="229965" y="2865842"/>
            <a:ext cx="4849686" cy="4751637"/>
          </a:xfrm>
          <a:prstGeom prst="rect">
            <a:avLst/>
          </a:prstGeom>
          <a:ln w="88900">
            <a:solidFill>
              <a:srgbClr val="FFFFFF"/>
            </a:solidFill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  <a:r>
              <a:t>L'écureuil mange : des graines, </a:t>
            </a:r>
          </a:p>
          <a:p>
            <a:pPr marL="0" indent="0" algn="ctr">
              <a:spcBef>
                <a:spcPts val="0"/>
              </a:spcBef>
              <a:buSzTx/>
              <a:buNone/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  <a:r>
              <a:t>des feuilles, des fleurs et des insectes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checker dir="horz"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ABE9AF6D-E4D9-4D0B-88FB-8DB75D0EB1C6-L0-001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24238" t="0" r="24238" b="0"/>
          <a:stretch>
            <a:fillRect/>
          </a:stretch>
        </p:blipFill>
        <p:spPr>
          <a:xfrm>
            <a:off x="7787223" y="49332"/>
            <a:ext cx="4329030" cy="5102071"/>
          </a:xfrm>
          <a:prstGeom prst="rect">
            <a:avLst/>
          </a:prstGeom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</p:pic>
      <p:sp>
        <p:nvSpPr>
          <p:cNvPr id="140" name="Shape 1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REPRODUCTION </a:t>
            </a:r>
          </a:p>
        </p:txBody>
      </p:sp>
      <p:sp>
        <p:nvSpPr>
          <p:cNvPr id="141" name="Shape 141"/>
          <p:cNvSpPr/>
          <p:nvPr>
            <p:ph type="body" sz="half" idx="1"/>
          </p:nvPr>
        </p:nvSpPr>
        <p:spPr>
          <a:prstGeom prst="rect">
            <a:avLst/>
          </a:prstGeom>
          <a:ln w="88900">
            <a:solidFill>
              <a:srgbClr val="FFFFFF"/>
            </a:solidFill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  <a:p>
            <a:pPr marL="0" indent="0" algn="ctr">
              <a:spcBef>
                <a:spcPts val="0"/>
              </a:spcBef>
              <a:buSzTx/>
              <a:buNone/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  <a:p>
            <a:pPr marL="0" indent="0" algn="ctr">
              <a:spcBef>
                <a:spcPts val="0"/>
              </a:spcBef>
              <a:buSzTx/>
              <a:buNone/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  <a:r>
              <a:t>La période de gestation de l'écureuil roux est de 38 jours,</a:t>
            </a:r>
          </a:p>
          <a:p>
            <a:pPr marL="0" indent="0" algn="ctr">
              <a:spcBef>
                <a:spcPts val="0"/>
              </a:spcBef>
              <a:buSzTx/>
              <a:buNone/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  <a:p>
            <a:pPr marL="0" indent="0" algn="ctr">
              <a:spcBef>
                <a:spcPts val="0"/>
              </a:spcBef>
              <a:buSzTx/>
              <a:buNone/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  <a:r>
              <a:t>l'écureuil gris de 44 jours et l'écureuil géant de Ceylan de 28 jours.</a:t>
            </a:r>
          </a:p>
          <a:p>
            <a:pPr marL="0" indent="0" algn="ctr">
              <a:spcBef>
                <a:spcPts val="0"/>
              </a:spcBef>
              <a:buSzTx/>
              <a:buNone/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  <a:p>
            <a:pPr marL="0" indent="0" algn="ctr">
              <a:spcBef>
                <a:spcPts val="0"/>
              </a:spcBef>
              <a:buSzTx/>
              <a:buNone/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  <a:r>
              <a:t>Les femelles peuvent porter de 1 à 6 petits.</a:t>
            </a:r>
          </a:p>
          <a:p>
            <a:pPr marL="0" indent="0" algn="ctr">
              <a:spcBef>
                <a:spcPts val="0"/>
              </a:spcBef>
              <a:buSzTx/>
              <a:buNone/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  <a:p>
            <a:pPr marL="0" indent="0" algn="ctr">
              <a:spcBef>
                <a:spcPts val="0"/>
              </a:spcBef>
              <a:buSzTx/>
              <a:buNone/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pic>
        <p:nvPicPr>
          <p:cNvPr id="142" name="D3CD90CC-5ACA-4D06-8E19-455C4DB3C146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59865" y="5124582"/>
            <a:ext cx="6072276" cy="416384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push dir="l"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type="title"/>
          </p:nvPr>
        </p:nvSpPr>
        <p:spPr>
          <a:xfrm>
            <a:off x="1001754" y="150306"/>
            <a:ext cx="7419941" cy="1121354"/>
          </a:xfrm>
          <a:prstGeom prst="rect">
            <a:avLst/>
          </a:prstGeom>
        </p:spPr>
        <p:txBody>
          <a:bodyPr/>
          <a:lstStyle>
            <a:lvl1pPr>
              <a:defRPr sz="4500"/>
            </a:lvl1pPr>
          </a:lstStyle>
          <a:p>
            <a:pPr/>
            <a:r>
              <a:t>diurne ou nocturne</a:t>
            </a:r>
          </a:p>
        </p:txBody>
      </p:sp>
      <p:sp>
        <p:nvSpPr>
          <p:cNvPr id="145" name="Shape 145"/>
          <p:cNvSpPr/>
          <p:nvPr>
            <p:ph type="body" sz="quarter" idx="1"/>
          </p:nvPr>
        </p:nvSpPr>
        <p:spPr>
          <a:xfrm>
            <a:off x="10087350" y="3506376"/>
            <a:ext cx="2511406" cy="2603924"/>
          </a:xfrm>
          <a:prstGeom prst="rect">
            <a:avLst/>
          </a:prstGeom>
        </p:spPr>
        <p:txBody>
          <a:bodyPr/>
          <a:lstStyle/>
          <a:p>
            <a:pPr/>
            <a:r>
              <a:t>L'écureuil vit le jour. Il est donc </a:t>
            </a:r>
          </a:p>
          <a:p>
            <a:pPr/>
            <a:r>
              <a:t>diurne.</a:t>
            </a:r>
          </a:p>
        </p:txBody>
      </p:sp>
      <p:pic>
        <p:nvPicPr>
          <p:cNvPr id="146" name="2AE0E1F1-F039-484E-A9E4-81AF84D87B30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90920" y="2403872"/>
            <a:ext cx="7077227" cy="71088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doors dir="vert"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title"/>
          </p:nvPr>
        </p:nvSpPr>
        <p:spPr>
          <a:xfrm>
            <a:off x="794922" y="3865326"/>
            <a:ext cx="10464801" cy="3302001"/>
          </a:xfrm>
          <a:prstGeom prst="rect">
            <a:avLst/>
          </a:prstGeom>
        </p:spPr>
        <p:txBody>
          <a:bodyPr/>
          <a:lstStyle>
            <a:lvl1pPr defTabSz="514095">
              <a:defRPr sz="7040" u="sng">
                <a:hlinkClick r:id="rId2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2" invalidUrl="" action="" tgtFrame="" tooltip="" history="1" highlightClick="0" endSnd="0"/>
              </a:rPr>
              <a:t>https://youtu.be/xBiuVDB4tWU</a:t>
            </a:r>
          </a:p>
        </p:txBody>
      </p:sp>
      <p:sp>
        <p:nvSpPr>
          <p:cNvPr id="149" name="Shape 149"/>
          <p:cNvSpPr/>
          <p:nvPr/>
        </p:nvSpPr>
        <p:spPr>
          <a:xfrm>
            <a:off x="1897510" y="1749397"/>
            <a:ext cx="8259625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Voici une petite vidéo d'un écureuil 🐿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checker dir="horz"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type="ctrTitle"/>
          </p:nvPr>
        </p:nvSpPr>
        <p:spPr>
          <a:xfrm>
            <a:off x="2329787" y="2706747"/>
            <a:ext cx="9590410" cy="1165106"/>
          </a:xfrm>
          <a:prstGeom prst="rect">
            <a:avLst/>
          </a:prstGeom>
          <a:ln w="114300">
            <a:solidFill>
              <a:srgbClr val="FFFFFF"/>
            </a:solidFill>
          </a:ln>
        </p:spPr>
        <p:txBody>
          <a:bodyPr/>
          <a:lstStyle/>
          <a:p>
            <a: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  <a:p>
            <a: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  <a:r>
              <a:t>Merci de nous avoir écouté.</a:t>
            </a:r>
          </a:p>
        </p:txBody>
      </p:sp>
      <p:sp>
        <p:nvSpPr>
          <p:cNvPr id="152" name="Shape 152"/>
          <p:cNvSpPr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3" name="28903576-2998-4BB8-9678-8C154FA1D3A5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234982">
            <a:off x="765974" y="3470621"/>
            <a:ext cx="5705922" cy="50117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C60150AE-282D-44F7-A407-C440DA2D9BB9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0572689">
            <a:off x="6282743" y="4207182"/>
            <a:ext cx="6383364" cy="42589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wipe dir="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FF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