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-Gilles Allain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pPr/>
            <a:r>
              <a:t>« Saisissez une citation ici. »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hyperlink" Target="https://youtu.be/CqsiukN6Oe8" TargetMode="Externa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xfrm>
            <a:off x="1064446" y="288882"/>
            <a:ext cx="10464801" cy="3302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6E6E6"/>
                </a:solidFill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pPr/>
            <a:r>
              <a:t>Le loup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xfrm>
            <a:off x="1113544" y="2597387"/>
            <a:ext cx="10366604" cy="1130301"/>
          </a:xfrm>
          <a:prstGeom prst="rect">
            <a:avLst/>
          </a:prstGeom>
        </p:spPr>
        <p:txBody>
          <a:bodyPr/>
          <a:lstStyle/>
          <a:p>
            <a:pPr/>
            <a:r>
              <a:t>Lise et Camille</a:t>
            </a:r>
          </a:p>
        </p:txBody>
      </p:sp>
      <p:pic>
        <p:nvPicPr>
          <p:cNvPr id="12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0420" y="11284508"/>
            <a:ext cx="174681" cy="232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125162">
            <a:off x="678393" y="4151965"/>
            <a:ext cx="6078130" cy="49305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asted-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0111224">
            <a:off x="7870165" y="6278964"/>
            <a:ext cx="3255987" cy="2107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asted-image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049756">
            <a:off x="881182" y="2272672"/>
            <a:ext cx="2712140" cy="2033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asted-image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506663">
            <a:off x="8773052" y="3242966"/>
            <a:ext cx="3320336" cy="2490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asted-image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059313">
            <a:off x="9514206" y="590777"/>
            <a:ext cx="2635719" cy="2056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20112647">
            <a:off x="1478874" y="550623"/>
            <a:ext cx="2682611" cy="17689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2644172"/>
            <a:ext cx="5765800" cy="6845301"/>
          </a:xfrm>
          <a:prstGeom prst="rect">
            <a:avLst/>
          </a:prstGeom>
          <a:ln w="9525">
            <a:round/>
          </a:ln>
        </p:spPr>
      </p:pic>
      <p:sp>
        <p:nvSpPr>
          <p:cNvPr id="130" name="Shape 130"/>
          <p:cNvSpPr/>
          <p:nvPr>
            <p:ph type="title"/>
          </p:nvPr>
        </p:nvSpPr>
        <p:spPr>
          <a:xfrm>
            <a:off x="-1737440" y="412750"/>
            <a:ext cx="11099801" cy="2120900"/>
          </a:xfrm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chemeClr val="accent3">
                    <a:satOff val="-13807"/>
                    <a:lumOff val="19329"/>
                  </a:schemeClr>
                </a:solidFill>
                <a:latin typeface="Noteworthy Light"/>
                <a:ea typeface="Noteworthy Light"/>
                <a:cs typeface="Noteworthy Light"/>
                <a:sym typeface="Noteworthy Light"/>
              </a:rPr>
              <a:t>Portrait</a:t>
            </a:r>
            <a:r>
              <a:t> </a:t>
            </a:r>
          </a:p>
        </p:txBody>
      </p:sp>
      <p:sp>
        <p:nvSpPr>
          <p:cNvPr id="131" name="Shape 131"/>
          <p:cNvSpPr/>
          <p:nvPr>
            <p:ph type="body" sz="half" idx="1"/>
          </p:nvPr>
        </p:nvSpPr>
        <p:spPr>
          <a:xfrm>
            <a:off x="725779" y="2662421"/>
            <a:ext cx="5223237" cy="6155958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None/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                                      </a:t>
            </a:r>
            <a:endParaRPr u="sng"/>
          </a:p>
          <a:p>
            <a:pPr marL="0" indent="0" defTabSz="457200">
              <a:spcBef>
                <a:spcPts val="0"/>
              </a:spcBef>
              <a:buSzTx/>
              <a:buNone/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endParaRPr u="sng"/>
          </a:p>
          <a:p>
            <a:pPr marL="0" indent="0" defTabSz="457200">
              <a:spcBef>
                <a:spcPts val="0"/>
              </a:spcBef>
              <a:buSzTx/>
              <a:buNone/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endParaRPr u="sng"/>
          </a:p>
          <a:p>
            <a:pPr marL="0" indent="0" defTabSz="457200">
              <a:spcBef>
                <a:spcPts val="0"/>
              </a:spcBef>
              <a:buSzTx/>
              <a:buNone/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Le loup a une fourrure très épaisse et douce. Il mesure de 80 à 85 cm au garrot. La moitié de l'année il est diurne et l'autre moitié de l'année il est nocturne. Il court très vite! Il  peut être brun, gris, blanc ou noir. Il est très craintif.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Les hommes ont peur du loup mais, le loup a encore plus peur des hommes. Il voit très bien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dans le noir. Il sent très loin. Il a une queue de taille moyenne.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wipe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6" dur="500" fill="hold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Subtype="4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down)" transition="out">
                                      <p:cBhvr>
                                        <p:cTn id="11" dur="500" fill="hold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xit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16" dur="500" fill="hold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" grpId="1"/>
      <p:bldP build="whole" bldLvl="1" animBg="1" rev="0" advAuto="0" spid="130" grpId="3"/>
      <p:bldP build="whole" bldLvl="1" animBg="1" rev="0" advAuto="0" spid="129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xfrm>
            <a:off x="1257300" y="6661150"/>
            <a:ext cx="10464800" cy="142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73F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Lieu de vie</a:t>
            </a:r>
          </a:p>
        </p:txBody>
      </p:sp>
      <p:sp>
        <p:nvSpPr>
          <p:cNvPr id="134" name="Shape 13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FCDFA"/>
                </a:solidFill>
              </a:defRPr>
            </a:lvl1pPr>
          </a:lstStyle>
          <a:p>
            <a:pPr/>
            <a:r>
              <a:t>il vit en Europe au Canada en Russie et en Sibérie.</a:t>
            </a:r>
          </a:p>
        </p:txBody>
      </p:sp>
      <p:grpSp>
        <p:nvGrpSpPr>
          <p:cNvPr id="137" name="Group 137"/>
          <p:cNvGrpSpPr/>
          <p:nvPr/>
        </p:nvGrpSpPr>
        <p:grpSpPr>
          <a:xfrm>
            <a:off x="1272411" y="89761"/>
            <a:ext cx="10434578" cy="6687817"/>
            <a:chOff x="0" y="0"/>
            <a:chExt cx="10434576" cy="6687815"/>
          </a:xfrm>
        </p:grpSpPr>
        <p:pic>
          <p:nvPicPr>
            <p:cNvPr id="136" name="94624BD1-CCC1-480F-9D60-6EB5779491E7-L0-001.gi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641350"/>
              <a:ext cx="10002777" cy="583056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5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434577" cy="668781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body" sz="half" idx="1"/>
          </p:nvPr>
        </p:nvSpPr>
        <p:spPr>
          <a:xfrm>
            <a:off x="273692" y="57714"/>
            <a:ext cx="11099801" cy="3294182"/>
          </a:xfrm>
          <a:prstGeom prst="rect">
            <a:avLst/>
          </a:prstGeom>
        </p:spPr>
        <p:txBody>
          <a:bodyPr/>
          <a:lstStyle/>
          <a:p>
            <a:pPr marL="601578" indent="-601578">
              <a:defRPr sz="5000">
                <a:solidFill>
                  <a:schemeClr val="accent3">
                    <a:satOff val="-13807"/>
                    <a:lumOff val="19329"/>
                  </a:schemeClr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Alimentation </a:t>
            </a:r>
          </a:p>
          <a:p>
            <a:pPr marL="601578" indent="-601578">
              <a:defRPr sz="5000">
                <a:solidFill>
                  <a:schemeClr val="accent3">
                    <a:satOff val="-13807"/>
                    <a:lumOff val="19329"/>
                  </a:schemeClr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Il est carnivore, il mange de la viande.</a:t>
            </a:r>
          </a:p>
        </p:txBody>
      </p:sp>
      <p:pic>
        <p:nvPicPr>
          <p:cNvPr id="140" name="680FCA70-ECEB-47B1-AD3B-A87D8B3C413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49107" y="3171644"/>
            <a:ext cx="9423968" cy="62857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xfrm>
            <a:off x="-1338948" y="1589199"/>
            <a:ext cx="11099801" cy="2120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7AC39"/>
                </a:solidFill>
              </a:defRPr>
            </a:lvl1pPr>
          </a:lstStyle>
          <a:p>
            <a:pPr/>
            <a:r>
              <a:t>Reproduction </a:t>
            </a:r>
          </a:p>
        </p:txBody>
      </p:sp>
      <p:sp>
        <p:nvSpPr>
          <p:cNvPr id="143" name="Shape 143"/>
          <p:cNvSpPr/>
          <p:nvPr>
            <p:ph type="body" idx="1"/>
          </p:nvPr>
        </p:nvSpPr>
        <p:spPr>
          <a:xfrm>
            <a:off x="313888" y="3669094"/>
            <a:ext cx="11099801" cy="6286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7AC3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La gestation dure 60 jours. Les louves donnent naissance en moyenne à 4 à 8 bébés.On les appelle les louveteaux.</a:t>
            </a:r>
          </a:p>
        </p:txBody>
      </p:sp>
      <p:pic>
        <p:nvPicPr>
          <p:cNvPr id="144" name="859FEEF7-1446-462A-AAF5-6F4E972A26C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14764" y="892637"/>
            <a:ext cx="4227545" cy="43614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120614_familyalaskaoutdoorssummer_tg_02157_1230x1845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9206" r="0" b="222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7" name="Shape 147"/>
          <p:cNvSpPr/>
          <p:nvPr>
            <p:ph type="title"/>
          </p:nvPr>
        </p:nvSpPr>
        <p:spPr>
          <a:xfrm>
            <a:off x="952500" y="79076"/>
            <a:ext cx="11099800" cy="2120901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rPr>
                <a:solidFill>
                  <a:schemeClr val="accent3">
                    <a:satOff val="-13807"/>
                    <a:lumOff val="19329"/>
                  </a:schemeClr>
                </a:solidFill>
              </a:rPr>
              <a:t>Ses activités</a:t>
            </a:r>
            <a:r>
              <a:t> </a:t>
            </a:r>
          </a:p>
        </p:txBody>
      </p:sp>
      <p:sp>
        <p:nvSpPr>
          <p:cNvPr id="148" name="Shape 148"/>
          <p:cNvSpPr/>
          <p:nvPr>
            <p:ph type="body" sz="quarter" idx="1"/>
          </p:nvPr>
        </p:nvSpPr>
        <p:spPr>
          <a:xfrm>
            <a:off x="559711" y="2328940"/>
            <a:ext cx="5334001" cy="27137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FCDFA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Une partie de l'année il est diurne et l'autre partie de l'année il est nocturne. C'est une espèce protégée.</a:t>
            </a:r>
          </a:p>
        </p:txBody>
      </p:sp>
      <p:pic>
        <p:nvPicPr>
          <p:cNvPr id="149" name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05816" y="2311156"/>
            <a:ext cx="5358968" cy="6845788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28808" y="6074948"/>
            <a:ext cx="4979590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u="sng">
                <a:hlinkClick r:id="rId4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4" invalidUrl="" action="" tgtFrame="" tooltip="" history="1" highlightClick="0" endSnd="0"/>
              </a:rPr>
              <a:t>https://youtu.be/CqsiukN6Oe8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hecker dir="horz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title"/>
          </p:nvPr>
        </p:nvSpPr>
        <p:spPr>
          <a:xfrm>
            <a:off x="806016" y="461546"/>
            <a:ext cx="5334001" cy="4000501"/>
          </a:xfrm>
          <a:prstGeom prst="rect">
            <a:avLst/>
          </a:prstGeom>
        </p:spPr>
        <p:txBody>
          <a:bodyPr/>
          <a:lstStyle/>
          <a:p>
            <a:pPr>
              <a:defRPr sz="6100">
                <a:solidFill>
                  <a:srgbClr val="88CB55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Ses légendes</a:t>
            </a:r>
          </a:p>
          <a:p>
            <a:pPr>
              <a:defRPr sz="6100">
                <a:solidFill>
                  <a:srgbClr val="88CB55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</a:p>
          <a:p>
            <a:pPr>
              <a:defRPr sz="6100">
                <a:solidFill>
                  <a:srgbClr val="88CB55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</a:p>
        </p:txBody>
      </p:sp>
      <p:sp>
        <p:nvSpPr>
          <p:cNvPr id="153" name="Shape 153"/>
          <p:cNvSpPr/>
          <p:nvPr>
            <p:ph type="body" sz="quarter" idx="1"/>
          </p:nvPr>
        </p:nvSpPr>
        <p:spPr>
          <a:xfrm>
            <a:off x="806016" y="3997697"/>
            <a:ext cx="5334001" cy="4000501"/>
          </a:xfrm>
          <a:prstGeom prst="rect">
            <a:avLst/>
          </a:prstGeom>
        </p:spPr>
        <p:txBody>
          <a:bodyPr/>
          <a:lstStyle/>
          <a:p>
            <a:pPr>
              <a:defRPr sz="3100">
                <a:solidFill>
                  <a:srgbClr val="67AC39"/>
                </a:solidFill>
              </a:defRPr>
            </a:pPr>
            <a:r>
              <a:t>Le loup a plein de légendes:</a:t>
            </a:r>
          </a:p>
          <a:p>
            <a:pPr>
              <a:defRPr sz="3100">
                <a:solidFill>
                  <a:srgbClr val="67AC39"/>
                </a:solidFill>
              </a:defRPr>
            </a:pPr>
            <a:r>
              <a:t>On retrouve le loup dans la mythologie scandinave pendant l'Antiquité et le Moyenne Âge. </a:t>
            </a:r>
          </a:p>
        </p:txBody>
      </p:sp>
      <p:pic>
        <p:nvPicPr>
          <p:cNvPr id="154" name="F869F610-E4A0-4535-9B59-22E2A966FF6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5857" y="3999822"/>
            <a:ext cx="5334001" cy="4000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