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F5F0C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7CED4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254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5DC123">
              <a:alpha val="19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05381"/>
              <a:satOff val="14341"/>
              <a:lumOff val="10801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05381"/>
              <a:satOff val="14341"/>
              <a:lumOff val="10801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45761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body" sz="quarter" idx="13"/>
          </p:nvPr>
        </p:nvSpPr>
        <p:spPr>
          <a:xfrm>
            <a:off x="1270000" y="6362700"/>
            <a:ext cx="10464800" cy="5334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b="1" sz="28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-Gilles Allain</a:t>
            </a:r>
          </a:p>
        </p:txBody>
      </p:sp>
      <p:sp>
        <p:nvSpPr>
          <p:cNvPr id="94" name="Shape 94"/>
          <p:cNvSpPr/>
          <p:nvPr>
            <p:ph type="body" sz="quarter" idx="14"/>
          </p:nvPr>
        </p:nvSpPr>
        <p:spPr>
          <a:xfrm>
            <a:off x="1270000" y="4254500"/>
            <a:ext cx="10464800" cy="7112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2400"/>
              </a:spcBef>
              <a:buSzTx/>
              <a:buNone/>
              <a:defRPr sz="4000"/>
            </a:lvl1pPr>
          </a:lstStyle>
          <a:p>
            <a:pPr/>
            <a:r>
              <a:t>« Saisissez une citation ici. »</a:t>
            </a:r>
          </a:p>
        </p:txBody>
      </p:sp>
      <p:sp>
        <p:nvSpPr>
          <p:cNvPr id="95" name="Shape 9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hape 10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pic" idx="13"/>
          </p:nvPr>
        </p:nvSpPr>
        <p:spPr>
          <a:xfrm>
            <a:off x="160020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Shape 21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Shape 22"/>
          <p:cNvSpPr/>
          <p:nvPr>
            <p:ph type="body" sz="quarter" idx="1"/>
          </p:nvPr>
        </p:nvSpPr>
        <p:spPr>
          <a:xfrm>
            <a:off x="1270000" y="8191500"/>
            <a:ext cx="10464800" cy="1219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re - Cent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pic" sz="half" idx="13"/>
          </p:nvPr>
        </p:nvSpPr>
        <p:spPr>
          <a:xfrm>
            <a:off x="6718300" y="762000"/>
            <a:ext cx="5334000" cy="8242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Shape 39"/>
          <p:cNvSpPr/>
          <p:nvPr>
            <p:ph type="title"/>
          </p:nvPr>
        </p:nvSpPr>
        <p:spPr>
          <a:xfrm>
            <a:off x="952500" y="762000"/>
            <a:ext cx="5334000" cy="40005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Shape 40"/>
          <p:cNvSpPr/>
          <p:nvPr>
            <p:ph type="body" sz="quarter" idx="1"/>
          </p:nvPr>
        </p:nvSpPr>
        <p:spPr>
          <a:xfrm>
            <a:off x="952500" y="5003800"/>
            <a:ext cx="5334000" cy="4000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re - Ha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hape 4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re, puces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Shape 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Shape 67"/>
          <p:cNvSpPr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81000" indent="-381000">
              <a:spcBef>
                <a:spcPts val="3800"/>
              </a:spcBef>
              <a:defRPr sz="2800"/>
            </a:lvl1pPr>
            <a:lvl2pPr marL="762000" indent="-381000">
              <a:spcBef>
                <a:spcPts val="3800"/>
              </a:spcBef>
              <a:defRPr sz="2800"/>
            </a:lvl2pPr>
            <a:lvl3pPr marL="1143000" indent="-381000">
              <a:spcBef>
                <a:spcPts val="3800"/>
              </a:spcBef>
              <a:defRPr sz="2800"/>
            </a:lvl3pPr>
            <a:lvl4pPr marL="1524000" indent="-381000">
              <a:spcBef>
                <a:spcPts val="3800"/>
              </a:spcBef>
              <a:defRPr sz="2800"/>
            </a:lvl4pPr>
            <a:lvl5pPr marL="1905000" indent="-381000">
              <a:spcBef>
                <a:spcPts val="38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3 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pic" sz="quarter" idx="13"/>
          </p:nvPr>
        </p:nvSpPr>
        <p:spPr>
          <a:xfrm>
            <a:off x="6718300" y="50927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pic" sz="quarter" idx="14"/>
          </p:nvPr>
        </p:nvSpPr>
        <p:spPr>
          <a:xfrm>
            <a:off x="6718300" y="7620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Shape 85"/>
          <p:cNvSpPr/>
          <p:nvPr>
            <p:ph type="pic" sz="half" idx="15"/>
          </p:nvPr>
        </p:nvSpPr>
        <p:spPr>
          <a:xfrm>
            <a:off x="952500" y="762884"/>
            <a:ext cx="5334000" cy="8229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hape 8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52500" y="406400"/>
            <a:ext cx="11099800" cy="2120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572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9144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13716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18288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22860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27432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32004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36576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41148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type="ctrTitle"/>
          </p:nvPr>
        </p:nvSpPr>
        <p:spPr>
          <a:xfrm>
            <a:off x="1507169" y="-1168955"/>
            <a:ext cx="10464801" cy="3302001"/>
          </a:xfrm>
          <a:prstGeom prst="rect">
            <a:avLst/>
          </a:prstGeom>
        </p:spPr>
        <p:txBody>
          <a:bodyPr/>
          <a:lstStyle>
            <a:lvl1pPr>
              <a:defRPr>
                <a:latin typeface="Snell Roundhand"/>
                <a:ea typeface="Snell Roundhand"/>
                <a:cs typeface="Snell Roundhand"/>
                <a:sym typeface="Snell Roundhand"/>
              </a:defRPr>
            </a:lvl1pPr>
          </a:lstStyle>
          <a:p>
            <a:pPr/>
            <a:r>
              <a:t>La libellule </a:t>
            </a:r>
          </a:p>
        </p:txBody>
      </p:sp>
      <p:sp>
        <p:nvSpPr>
          <p:cNvPr id="120" name="Shape 120"/>
          <p:cNvSpPr/>
          <p:nvPr>
            <p:ph type="subTitle" sz="quarter" idx="1"/>
          </p:nvPr>
        </p:nvSpPr>
        <p:spPr>
          <a:xfrm>
            <a:off x="1507169" y="8837428"/>
            <a:ext cx="10464801" cy="938549"/>
          </a:xfrm>
          <a:prstGeom prst="rect">
            <a:avLst/>
          </a:prstGeom>
        </p:spPr>
        <p:txBody>
          <a:bodyPr/>
          <a:lstStyle>
            <a:lvl1pPr>
              <a:defRPr sz="5000">
                <a:latin typeface="Snell Roundhand Bold"/>
                <a:ea typeface="Snell Roundhand Bold"/>
                <a:cs typeface="Snell Roundhand Bold"/>
                <a:sym typeface="Snell Roundhand Bold"/>
              </a:defRPr>
            </a:lvl1pPr>
          </a:lstStyle>
          <a:p>
            <a:pPr/>
            <a:r>
              <a:t>Anna Kretz</a:t>
            </a:r>
          </a:p>
        </p:txBody>
      </p:sp>
      <p:pic>
        <p:nvPicPr>
          <p:cNvPr id="121" name="8C19809E-5F2C-4ACB-B130-9FF53C7D0996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73792" y="2188734"/>
            <a:ext cx="10131556" cy="633222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1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0" grpId="3"/>
      <p:bldP build="whole" bldLvl="1" animBg="1" rev="0" advAuto="0" spid="119" grpId="2"/>
      <p:bldP build="whole" bldLvl="1" animBg="1" rev="0" advAuto="0" spid="12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>
            <p:ph type="title"/>
          </p:nvPr>
        </p:nvSpPr>
        <p:spPr>
          <a:xfrm>
            <a:off x="952500" y="412750"/>
            <a:ext cx="11099800" cy="2120900"/>
          </a:xfrm>
          <a:prstGeom prst="rect">
            <a:avLst/>
          </a:prstGeom>
        </p:spPr>
        <p:txBody>
          <a:bodyPr/>
          <a:lstStyle/>
          <a:p>
            <a:pPr/>
            <a:r>
              <a:t>Le portrait</a:t>
            </a:r>
          </a:p>
        </p:txBody>
      </p:sp>
      <p:sp>
        <p:nvSpPr>
          <p:cNvPr id="124" name="Shape 124"/>
          <p:cNvSpPr/>
          <p:nvPr>
            <p:ph type="body" sz="half" idx="1"/>
          </p:nvPr>
        </p:nvSpPr>
        <p:spPr>
          <a:xfrm>
            <a:off x="406082" y="2546035"/>
            <a:ext cx="6426836" cy="7069263"/>
          </a:xfrm>
          <a:prstGeom prst="rect">
            <a:avLst/>
          </a:prstGeom>
        </p:spPr>
        <p:txBody>
          <a:bodyPr/>
          <a:lstStyle/>
          <a:p>
            <a:pPr marL="0" indent="0" defTabSz="214884">
              <a:spcBef>
                <a:spcPts val="0"/>
              </a:spcBef>
              <a:buSzTx/>
              <a:buNone/>
              <a:defRPr sz="4700">
                <a:latin typeface="Snell Roundhand"/>
                <a:ea typeface="Snell Roundhand"/>
                <a:cs typeface="Snell Roundhand"/>
                <a:sym typeface="Snell Roundhand"/>
              </a:defRPr>
            </a:pPr>
            <a:r>
              <a:t>La </a:t>
            </a:r>
            <a:r>
              <a:t>libellule est un insecte, elle vit dans les forêts chaudes et humides, mesure entre 15 et 19 cm. La peau de la libellule a de tout petits poils. La peau a plusieurs couleurs (bleu ,jaune ,rouge, vert...). Ses yeux sont en plusieurs parties et sont volumineux.</a:t>
            </a:r>
          </a:p>
        </p:txBody>
      </p:sp>
      <p:pic>
        <p:nvPicPr>
          <p:cNvPr id="125" name="878CD43E-9B87-44B9-BBE6-3BA1593540AE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789734" y="2705067"/>
            <a:ext cx="4063131" cy="2694033"/>
          </a:xfrm>
          <a:prstGeom prst="rect">
            <a:avLst/>
          </a:prstGeom>
          <a:ln w="12700">
            <a:miter lim="400000"/>
          </a:ln>
        </p:spPr>
      </p:pic>
      <p:pic>
        <p:nvPicPr>
          <p:cNvPr id="126" name="2216A96E-2B32-4D94-A093-5E949246E70D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95583" y="5206341"/>
            <a:ext cx="3779434" cy="251962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xit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6" dur="1500" fill="hold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xit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1" dur="1500" fill="hold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xit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xit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wipe(left)" transition="out">
                                      <p:cBhvr>
                                        <p:cTn id="20" dur="1500" fill="hold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5" grpId="1"/>
      <p:bldP build="whole" bldLvl="1" animBg="1" rev="0" advAuto="0" spid="126" grpId="2"/>
      <p:bldP build="whole" bldLvl="1" animBg="1" rev="0" advAuto="0" spid="124" grpId="4"/>
      <p:bldP build="whole" bldLvl="1" animBg="1" rev="0" advAuto="0" spid="123" grpId="3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>
            <p:ph type="title"/>
          </p:nvPr>
        </p:nvSpPr>
        <p:spPr>
          <a:xfrm>
            <a:off x="952500" y="831030"/>
            <a:ext cx="5334000" cy="1400339"/>
          </a:xfrm>
          <a:prstGeom prst="rect">
            <a:avLst/>
          </a:prstGeom>
        </p:spPr>
        <p:txBody>
          <a:bodyPr/>
          <a:lstStyle/>
          <a:p>
            <a:pPr/>
            <a:r>
              <a:t> Lieu de vie</a:t>
            </a:r>
          </a:p>
        </p:txBody>
      </p:sp>
      <p:sp>
        <p:nvSpPr>
          <p:cNvPr id="129" name="Shape 129"/>
          <p:cNvSpPr/>
          <p:nvPr>
            <p:ph type="body" sz="quarter" idx="1"/>
          </p:nvPr>
        </p:nvSpPr>
        <p:spPr>
          <a:xfrm>
            <a:off x="6179281" y="395392"/>
            <a:ext cx="6412038" cy="3161346"/>
          </a:xfrm>
          <a:prstGeom prst="rect">
            <a:avLst/>
          </a:prstGeom>
        </p:spPr>
        <p:txBody>
          <a:bodyPr/>
          <a:lstStyle>
            <a:lvl1pPr defTabSz="566674">
              <a:defRPr sz="4850">
                <a:latin typeface="Snell Roundhand Bold"/>
                <a:ea typeface="Snell Roundhand Bold"/>
                <a:cs typeface="Snell Roundhand Bold"/>
                <a:sym typeface="Snell Roundhand Bold"/>
              </a:defRPr>
            </a:lvl1pPr>
          </a:lstStyle>
          <a:p>
            <a:pPr/>
            <a:r>
              <a:t>Pantala flavescens serait la libellule la plus répandue dans le  monde.</a:t>
            </a:r>
          </a:p>
        </p:txBody>
      </p:sp>
      <p:pic>
        <p:nvPicPr>
          <p:cNvPr id="130" name="CF616CAB-A48D-4F0C-9D53-B2836A6D9A2B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4704" y="3713675"/>
            <a:ext cx="11535392" cy="53396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flip dir="r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xit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75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xit" nodeType="clickEffect" presetSubtype="32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2" dur="2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xit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wipe(left)" transition="out">
                                      <p:cBhvr>
                                        <p:cTn id="18" dur="2500" fill="hold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9" grpId="2"/>
      <p:bldP build="whole" bldLvl="1" animBg="1" rev="0" advAuto="0" spid="130" grpId="3"/>
      <p:bldP build="whole" bldLvl="1" animBg="1" rev="0" advAuto="0" spid="12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5DC8011E-FA14-4690-95EC-8B15E86A7461-L0-001.jpe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5407" t="0" r="5407" b="0"/>
          <a:stretch>
            <a:fillRect/>
          </a:stretch>
        </p:blipFill>
        <p:spPr>
          <a:xfrm>
            <a:off x="6718299" y="762000"/>
            <a:ext cx="5334001" cy="8242300"/>
          </a:xfrm>
          <a:prstGeom prst="rect">
            <a:avLst/>
          </a:prstGeom>
        </p:spPr>
      </p:pic>
      <p:sp>
        <p:nvSpPr>
          <p:cNvPr id="133" name="Shape 133"/>
          <p:cNvSpPr/>
          <p:nvPr>
            <p:ph type="title"/>
          </p:nvPr>
        </p:nvSpPr>
        <p:spPr>
          <a:xfrm>
            <a:off x="952500" y="516556"/>
            <a:ext cx="5334000" cy="1208587"/>
          </a:xfrm>
          <a:prstGeom prst="rect">
            <a:avLst/>
          </a:prstGeom>
        </p:spPr>
        <p:txBody>
          <a:bodyPr/>
          <a:lstStyle/>
          <a:p>
            <a:pPr/>
            <a:r>
              <a:t>Alimentation </a:t>
            </a:r>
          </a:p>
        </p:txBody>
      </p:sp>
      <p:sp>
        <p:nvSpPr>
          <p:cNvPr id="134" name="Shape 134"/>
          <p:cNvSpPr/>
          <p:nvPr>
            <p:ph type="body" sz="quarter" idx="1"/>
          </p:nvPr>
        </p:nvSpPr>
        <p:spPr>
          <a:xfrm>
            <a:off x="952500" y="4835057"/>
            <a:ext cx="5334000" cy="4000501"/>
          </a:xfrm>
          <a:prstGeom prst="rect">
            <a:avLst/>
          </a:prstGeom>
        </p:spPr>
        <p:txBody>
          <a:bodyPr/>
          <a:lstStyle>
            <a:lvl1pPr algn="l" defTabSz="274320">
              <a:defRPr sz="6000">
                <a:latin typeface="Snell Roundhand"/>
                <a:ea typeface="Snell Roundhand"/>
                <a:cs typeface="Snell Roundhand"/>
                <a:sym typeface="Snell Roundhand"/>
              </a:defRPr>
            </a:lvl1pPr>
          </a:lstStyle>
          <a:p>
            <a:pPr/>
            <a:r>
              <a:t>Elle mange des insectes et des crustacés.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push dir="l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xit" nodeType="clickEffect" presetSubtype="2" presetID="15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xit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wipe(left)" transition="out">
                                      <p:cBhvr>
                                        <p:cTn id="14" dur="500" fill="hold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xit" nodeType="clickEffect" presetSubtype="16" presetID="2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4" grpId="1"/>
      <p:bldP build="whole" bldLvl="1" animBg="1" rev="0" advAuto="0" spid="133" grpId="3"/>
      <p:bldP build="whole" bldLvl="1" animBg="1" rev="0" advAuto="0" spid="132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>
            <p:ph type="title"/>
          </p:nvPr>
        </p:nvSpPr>
        <p:spPr>
          <a:xfrm>
            <a:off x="461613" y="232763"/>
            <a:ext cx="5334001" cy="1139555"/>
          </a:xfrm>
          <a:prstGeom prst="rect">
            <a:avLst/>
          </a:prstGeom>
        </p:spPr>
        <p:txBody>
          <a:bodyPr/>
          <a:lstStyle/>
          <a:p>
            <a:pPr/>
            <a:r>
              <a:t>Reproduction </a:t>
            </a:r>
          </a:p>
        </p:txBody>
      </p:sp>
      <p:sp>
        <p:nvSpPr>
          <p:cNvPr id="137" name="Shape 137"/>
          <p:cNvSpPr/>
          <p:nvPr>
            <p:ph type="body" sz="half" idx="1"/>
          </p:nvPr>
        </p:nvSpPr>
        <p:spPr>
          <a:xfrm>
            <a:off x="212335" y="2020013"/>
            <a:ext cx="5832558" cy="7536416"/>
          </a:xfrm>
          <a:prstGeom prst="rect">
            <a:avLst/>
          </a:prstGeom>
        </p:spPr>
        <p:txBody>
          <a:bodyPr/>
          <a:lstStyle/>
          <a:p>
            <a:pPr>
              <a:defRPr sz="4100">
                <a:latin typeface="Snell Roundhand Bold"/>
                <a:ea typeface="Snell Roundhand Bold"/>
                <a:cs typeface="Snell Roundhand Bold"/>
                <a:sym typeface="Snell Roundhand Bold"/>
              </a:defRPr>
            </a:pPr>
            <a:r>
              <a:t>Pour faire des petits, le mâle et la femelle s'accrochent. Puis ils vont sur une tige de plante aquatique où la femelle pond un œuf toutes les 5 secondes.À la fin, il y a      </a:t>
            </a:r>
          </a:p>
          <a:p>
            <a:pPr>
              <a:defRPr sz="4100">
                <a:latin typeface="Snell Roundhand Bold"/>
                <a:ea typeface="Snell Roundhand Bold"/>
                <a:cs typeface="Snell Roundhand Bold"/>
                <a:sym typeface="Snell Roundhand Bold"/>
              </a:defRPr>
            </a:pPr>
            <a:r>
              <a:t>600 œufs .Après, l'œuf devient une larve, puis,la larve se transforme en libellule.</a:t>
            </a:r>
          </a:p>
        </p:txBody>
      </p:sp>
      <p:pic>
        <p:nvPicPr>
          <p:cNvPr id="138" name="2DDFB9FD-6BF1-4487-8794-A3E5E77F6772-L0-0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87479" y="2441191"/>
            <a:ext cx="6595642" cy="56765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xit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wipe(left)" transition="out">
                                      <p:cBhvr>
                                        <p:cTn id="6" dur="2500" fill="hold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xit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wipe(left)" transition="out">
                                      <p:cBhvr>
                                        <p:cTn id="11" dur="2500" fill="hold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xit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wipe(left)" transition="out">
                                      <p:cBhvr>
                                        <p:cTn id="16" dur="2000" fill="hold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7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7" grpId="1"/>
      <p:bldP build="whole" bldLvl="1" animBg="1" rev="0" advAuto="0" spid="138" grpId="3"/>
      <p:bldP build="whole" bldLvl="1" animBg="1" rev="0" advAuto="0" spid="138" grpId="4"/>
      <p:bldP build="whole" bldLvl="1" animBg="1" rev="0" advAuto="0" spid="136" grpId="5"/>
      <p:bldP build="whole" bldLvl="1" animBg="1" rev="0" advAuto="0" spid="136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>
            <p:ph type="title"/>
          </p:nvPr>
        </p:nvSpPr>
        <p:spPr>
          <a:xfrm>
            <a:off x="952500" y="493546"/>
            <a:ext cx="5334000" cy="1369658"/>
          </a:xfrm>
          <a:prstGeom prst="rect">
            <a:avLst/>
          </a:prstGeom>
        </p:spPr>
        <p:txBody>
          <a:bodyPr/>
          <a:lstStyle/>
          <a:p>
            <a:pPr/>
            <a:r>
              <a:t>Ses activités </a:t>
            </a:r>
          </a:p>
        </p:txBody>
      </p:sp>
      <p:sp>
        <p:nvSpPr>
          <p:cNvPr id="141" name="Shape 141"/>
          <p:cNvSpPr/>
          <p:nvPr>
            <p:ph type="body" sz="quarter" idx="1"/>
          </p:nvPr>
        </p:nvSpPr>
        <p:spPr>
          <a:xfrm>
            <a:off x="468532" y="4454068"/>
            <a:ext cx="5326331" cy="4483717"/>
          </a:xfrm>
          <a:prstGeom prst="rect">
            <a:avLst/>
          </a:prstGeom>
        </p:spPr>
        <p:txBody>
          <a:bodyPr/>
          <a:lstStyle/>
          <a:p>
            <a:pPr defTabSz="303783">
              <a:defRPr sz="5200">
                <a:latin typeface="Snell Roundhand"/>
                <a:ea typeface="Snell Roundhand"/>
                <a:cs typeface="Snell Roundhand"/>
                <a:sym typeface="Snell Roundhand"/>
              </a:defRPr>
            </a:pPr>
            <a:r>
              <a:t>La libellule est diurne.</a:t>
            </a:r>
          </a:p>
          <a:p>
            <a:pPr defTabSz="303783">
              <a:defRPr sz="5200">
                <a:latin typeface="Snell Roundhand"/>
                <a:ea typeface="Snell Roundhand"/>
                <a:cs typeface="Snell Roundhand"/>
                <a:sym typeface="Snell Roundhand"/>
              </a:defRPr>
            </a:pPr>
            <a:r>
              <a:t>Le jour,</a:t>
            </a:r>
          </a:p>
          <a:p>
            <a:pPr defTabSz="303783">
              <a:defRPr sz="5200">
                <a:latin typeface="Snell Roundhand"/>
                <a:ea typeface="Snell Roundhand"/>
                <a:cs typeface="Snell Roundhand"/>
                <a:sym typeface="Snell Roundhand"/>
              </a:defRPr>
            </a:pPr>
            <a:r>
              <a:t>elle se promène et elle mange. </a:t>
            </a:r>
          </a:p>
          <a:p>
            <a:pPr defTabSz="303783">
              <a:defRPr sz="5200">
                <a:latin typeface="Snell Roundhand"/>
                <a:ea typeface="Snell Roundhand"/>
                <a:cs typeface="Snell Roundhand"/>
                <a:sym typeface="Snell Roundhand"/>
              </a:defRPr>
            </a:pPr>
            <a:r>
              <a:t>La nuit, elle dort.</a:t>
            </a:r>
          </a:p>
        </p:txBody>
      </p:sp>
      <p:pic>
        <p:nvPicPr>
          <p:cNvPr id="142" name="976864D9-210E-4CA3-B618-6BD1685D6055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05986" y="2729882"/>
            <a:ext cx="6277361" cy="470802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xit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wipe(left)" transition="out">
                                      <p:cBhvr>
                                        <p:cTn id="6" dur="500" fill="hold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xit" nodeType="clickEffect" presetSubtype="1" presetID="2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xit" nodeType="clickEffect" presetSubtype="16" presetID="2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0" grpId="1"/>
      <p:bldP build="whole" bldLvl="1" animBg="1" rev="0" advAuto="0" spid="141" grpId="2"/>
      <p:bldP build="whole" bldLvl="1" animBg="1" rev="0" advAuto="0" spid="142" grpId="3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>
            <p:ph type="title"/>
          </p:nvPr>
        </p:nvSpPr>
        <p:spPr>
          <a:xfrm>
            <a:off x="1066800" y="614947"/>
            <a:ext cx="5334000" cy="1822195"/>
          </a:xfrm>
          <a:prstGeom prst="rect">
            <a:avLst/>
          </a:prstGeom>
        </p:spPr>
        <p:txBody>
          <a:bodyPr/>
          <a:lstStyle>
            <a:lvl1pPr defTabSz="549148">
              <a:defRPr sz="5640"/>
            </a:lvl1pPr>
          </a:lstStyle>
          <a:p>
            <a:pPr/>
            <a:r>
              <a:t>Espèces menacées </a:t>
            </a:r>
          </a:p>
        </p:txBody>
      </p:sp>
      <p:sp>
        <p:nvSpPr>
          <p:cNvPr id="145" name="Shape 145"/>
          <p:cNvSpPr/>
          <p:nvPr>
            <p:ph type="body" sz="quarter" idx="1"/>
          </p:nvPr>
        </p:nvSpPr>
        <p:spPr>
          <a:xfrm>
            <a:off x="1178016" y="3853285"/>
            <a:ext cx="5111568" cy="3862440"/>
          </a:xfrm>
          <a:prstGeom prst="rect">
            <a:avLst/>
          </a:prstGeom>
        </p:spPr>
        <p:txBody>
          <a:bodyPr/>
          <a:lstStyle>
            <a:lvl1pPr>
              <a:defRPr>
                <a:latin typeface="Snell Roundhand"/>
                <a:ea typeface="Snell Roundhand"/>
                <a:cs typeface="Snell Roundhand"/>
                <a:sym typeface="Snell Roundhand"/>
              </a:defRPr>
            </a:lvl1pPr>
          </a:lstStyle>
          <a:p>
            <a:pPr/>
            <a:r>
              <a:t>La  libellule  bleue est en voie de disparition ,pas à cause de l'homme, mais à cause des libellules rouges.Les libellules rouges prennent les nids des libellules bleues et donc elles ne peuvent pas pondre.</a:t>
            </a:r>
          </a:p>
        </p:txBody>
      </p:sp>
      <p:pic>
        <p:nvPicPr>
          <p:cNvPr id="146" name="BB9CC973-CBA4-450E-BE4B-0309E1A918B4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78711" y="2551535"/>
            <a:ext cx="5890258" cy="400624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rippl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xit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wipe(left)" transition="out">
                                      <p:cBhvr>
                                        <p:cTn id="6" dur="2500" fill="hold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xit" nodeType="clickEffect" presetSubtype="32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xit" nodeType="clickEffect" presetSubtype="2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6" grpId="1"/>
      <p:bldP build="whole" bldLvl="1" animBg="1" rev="0" advAuto="0" spid="144" grpId="2"/>
      <p:bldP build="whole" bldLvl="1" animBg="1" rev="0" advAuto="0" spid="145" grpId="3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title"/>
          </p:nvPr>
        </p:nvSpPr>
        <p:spPr>
          <a:xfrm>
            <a:off x="952500" y="406400"/>
            <a:ext cx="11099800" cy="2381684"/>
          </a:xfrm>
          <a:prstGeom prst="rect">
            <a:avLst/>
          </a:prstGeom>
        </p:spPr>
        <p:txBody>
          <a:bodyPr/>
          <a:lstStyle>
            <a:lvl1pPr>
              <a:defRPr sz="5600"/>
            </a:lvl1pPr>
          </a:lstStyle>
          <a:p>
            <a:pPr/>
            <a:r>
              <a:t>Merci de votre attention</a:t>
            </a:r>
          </a:p>
        </p:txBody>
      </p:sp>
      <p:pic>
        <p:nvPicPr>
          <p:cNvPr id="149" name="AE001AEC-4766-40C3-AB8E-64C302912D5E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20267047">
            <a:off x="6849189" y="3859983"/>
            <a:ext cx="5641250" cy="3760833"/>
          </a:xfrm>
          <a:prstGeom prst="rect">
            <a:avLst/>
          </a:prstGeom>
          <a:ln w="12700">
            <a:miter lim="400000"/>
          </a:ln>
        </p:spPr>
      </p:pic>
      <p:pic>
        <p:nvPicPr>
          <p:cNvPr id="150" name="B6AA31D3-32D3-48A7-85A0-26446790A7F6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1449644">
            <a:off x="684896" y="3709167"/>
            <a:ext cx="6093699" cy="40624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3000">
        <p:circl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xit" nodeType="clickEffec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1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xit" nodeType="clickEffect" presetSubtype="2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2" dur="2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xit" nodeType="clickEffect" presetSubtype="2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9" grpId="2"/>
      <p:bldP build="whole" bldLvl="1" animBg="1" rev="0" advAuto="0" spid="150" grpId="1"/>
      <p:bldP build="whole" bldLvl="1" animBg="1" rev="0" advAuto="0" spid="148" grpId="3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Gradient">
  <a:themeElements>
    <a:clrScheme name="Gradient">
      <a:dk1>
        <a:srgbClr val="FF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chemeClr val="accent1"/>
            </a:gs>
            <a:gs pos="100000">
              <a:schemeClr val="accent1">
                <a:hueOff val="321133"/>
                <a:satOff val="-12043"/>
                <a:lumOff val="-7113"/>
              </a:schemeClr>
            </a:gs>
          </a:gsLst>
          <a:lin ang="5400000" scaled="0"/>
        </a:gradFill>
        <a:ln w="12700" cap="flat">
          <a:noFill/>
          <a:miter lim="400000"/>
        </a:ln>
        <a:effectLst>
          <a:outerShdw sx="100000" sy="100000" kx="0" ky="0" algn="b" rotWithShape="0" blurRad="76200" dist="0" dir="1890000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23998" dir="2700000">
                <a:srgbClr val="000000">
                  <a:alpha val="31034"/>
                </a:srgbClr>
              </a:outerShdw>
            </a:effectLst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Gradient">
  <a:themeElements>
    <a:clrScheme name="Gradient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chemeClr val="accent1"/>
            </a:gs>
            <a:gs pos="100000">
              <a:schemeClr val="accent1">
                <a:hueOff val="321133"/>
                <a:satOff val="-12043"/>
                <a:lumOff val="-7113"/>
              </a:schemeClr>
            </a:gs>
          </a:gsLst>
          <a:lin ang="5400000" scaled="0"/>
        </a:gradFill>
        <a:ln w="12700" cap="flat">
          <a:noFill/>
          <a:miter lim="400000"/>
        </a:ln>
        <a:effectLst>
          <a:outerShdw sx="100000" sy="100000" kx="0" ky="0" algn="b" rotWithShape="0" blurRad="76200" dist="0" dir="1890000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23998" dir="2700000">
                <a:srgbClr val="000000">
                  <a:alpha val="31034"/>
                </a:srgbClr>
              </a:outerShdw>
            </a:effectLst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