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8" r:id="rId6"/>
    <p:sldId id="269" r:id="rId7"/>
    <p:sldId id="270" r:id="rId8"/>
    <p:sldId id="263" r:id="rId9"/>
    <p:sldId id="264" r:id="rId10"/>
    <p:sldId id="262" r:id="rId11"/>
    <p:sldId id="265" r:id="rId12"/>
    <p:sldId id="266" r:id="rId13"/>
    <p:sldId id="267" r:id="rId14"/>
    <p:sldId id="260" r:id="rId15"/>
    <p:sldId id="273" r:id="rId16"/>
    <p:sldId id="272" r:id="rId17"/>
    <p:sldId id="27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8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36522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84879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132072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260020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200837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1E0C0EA-5EE3-4917-AE29-325D6047736F}" type="datetimeFigureOut">
              <a:rPr lang="fr-FR" smtClean="0"/>
              <a:t>25/10/2017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99029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1E0C0EA-5EE3-4917-AE29-325D6047736F}" type="datetimeFigureOut">
              <a:rPr lang="fr-FR" smtClean="0"/>
              <a:t>25/10/2017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252113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1E0C0EA-5EE3-4917-AE29-325D6047736F}" type="datetimeFigureOut">
              <a:rPr lang="fr-FR" smtClean="0"/>
              <a:t>25/10/2017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271697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E0C0EA-5EE3-4917-AE29-325D6047736F}" type="datetimeFigureOut">
              <a:rPr lang="fr-FR" smtClean="0"/>
              <a:t>25/10/2017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46509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E0C0EA-5EE3-4917-AE29-325D6047736F}" type="datetimeFigureOut">
              <a:rPr lang="fr-FR" smtClean="0"/>
              <a:t>25/10/2017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225907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E0C0EA-5EE3-4917-AE29-325D6047736F}" type="datetimeFigureOut">
              <a:rPr lang="fr-FR" smtClean="0"/>
              <a:t>25/10/2017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BDDBB-070D-45DB-A3D4-0ADDB7D7BDEE}" type="slidenum">
              <a:rPr lang="fr-FR" smtClean="0"/>
              <a:t>‹N°›</a:t>
            </a:fld>
            <a:endParaRPr lang="fr-FR"/>
          </a:p>
        </p:txBody>
      </p:sp>
    </p:spTree>
    <p:extLst>
      <p:ext uri="{BB962C8B-B14F-4D97-AF65-F5344CB8AC3E}">
        <p14:creationId xmlns:p14="http://schemas.microsoft.com/office/powerpoint/2010/main" val="15969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0C0EA-5EE3-4917-AE29-325D6047736F}" type="datetimeFigureOut">
              <a:rPr lang="fr-FR" smtClean="0"/>
              <a:t>25/10/2017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BDDBB-070D-45DB-A3D4-0ADDB7D7BDEE}" type="slidenum">
              <a:rPr lang="fr-FR" smtClean="0"/>
              <a:t>‹N°›</a:t>
            </a:fld>
            <a:endParaRPr lang="fr-FR"/>
          </a:p>
        </p:txBody>
      </p:sp>
    </p:spTree>
    <p:extLst>
      <p:ext uri="{BB962C8B-B14F-4D97-AF65-F5344CB8AC3E}">
        <p14:creationId xmlns:p14="http://schemas.microsoft.com/office/powerpoint/2010/main" val="171146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33414"/>
            <a:ext cx="7772400" cy="2259682"/>
          </a:xfrm>
        </p:spPr>
        <p:txBody>
          <a:bodyPr>
            <a:normAutofit/>
          </a:bodyPr>
          <a:lstStyle/>
          <a:p>
            <a:r>
              <a:rPr lang="fr-FR" sz="9600" dirty="0">
                <a:latin typeface="French Script MT" panose="03020402040607040605" pitchFamily="66" charset="0"/>
              </a:rPr>
              <a:t>La Corée du sud</a:t>
            </a:r>
          </a:p>
        </p:txBody>
      </p:sp>
      <p:sp>
        <p:nvSpPr>
          <p:cNvPr id="3" name="Sous-titre 2"/>
          <p:cNvSpPr>
            <a:spLocks noGrp="1"/>
          </p:cNvSpPr>
          <p:nvPr>
            <p:ph type="subTitle" idx="1"/>
          </p:nvPr>
        </p:nvSpPr>
        <p:spPr>
          <a:xfrm>
            <a:off x="1331640" y="5682040"/>
            <a:ext cx="6400800" cy="1049696"/>
          </a:xfrm>
        </p:spPr>
        <p:txBody>
          <a:bodyPr>
            <a:normAutofit/>
          </a:bodyPr>
          <a:lstStyle/>
          <a:p>
            <a:r>
              <a:rPr lang="fr-FR" sz="2400" dirty="0">
                <a:solidFill>
                  <a:schemeClr val="bg1"/>
                </a:solidFill>
              </a:rPr>
              <a:t>Par Mila (CE2), Alice (CM2) et Léonore (CM2), </a:t>
            </a:r>
          </a:p>
          <a:p>
            <a:r>
              <a:rPr lang="fr-FR" sz="2400" dirty="0">
                <a:solidFill>
                  <a:schemeClr val="bg1"/>
                </a:solidFill>
              </a:rPr>
              <a:t>Ecole MLF de </a:t>
            </a:r>
            <a:r>
              <a:rPr lang="fr-FR" sz="2400" dirty="0" err="1">
                <a:solidFill>
                  <a:schemeClr val="bg1"/>
                </a:solidFill>
              </a:rPr>
              <a:t>Sacheon</a:t>
            </a:r>
            <a:r>
              <a:rPr lang="fr-FR" sz="2400" dirty="0">
                <a:solidFill>
                  <a:schemeClr val="bg1"/>
                </a:solidFill>
              </a:rPr>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3001"/>
            <a:ext cx="3275856" cy="2184331"/>
          </a:xfrm>
          <a:prstGeom prst="rect">
            <a:avLst/>
          </a:prstGeom>
        </p:spPr>
      </p:pic>
      <p:sp>
        <p:nvSpPr>
          <p:cNvPr id="5" name="Rectangle 4">
            <a:extLst>
              <a:ext uri="{FF2B5EF4-FFF2-40B4-BE49-F238E27FC236}">
                <a16:creationId xmlns:a16="http://schemas.microsoft.com/office/drawing/2014/main" id="{7380524B-4351-4AC7-A16C-66350D3C867E}"/>
              </a:ext>
            </a:extLst>
          </p:cNvPr>
          <p:cNvSpPr/>
          <p:nvPr/>
        </p:nvSpPr>
        <p:spPr>
          <a:xfrm>
            <a:off x="3710225" y="3947206"/>
            <a:ext cx="1723549" cy="1015663"/>
          </a:xfrm>
          <a:prstGeom prst="rect">
            <a:avLst/>
          </a:prstGeom>
        </p:spPr>
        <p:txBody>
          <a:bodyPr wrap="none">
            <a:spAutoFit/>
          </a:bodyPr>
          <a:lstStyle/>
          <a:p>
            <a:r>
              <a:rPr lang="ko-KR" altLang="fr-FR" sz="6000" dirty="0">
                <a:latin typeface="French Script MT" panose="03020402040607040605" pitchFamily="66" charset="0"/>
              </a:rPr>
              <a:t>한국</a:t>
            </a:r>
            <a:endParaRPr lang="fr-FR" sz="6000" dirty="0"/>
          </a:p>
        </p:txBody>
      </p:sp>
    </p:spTree>
    <p:extLst>
      <p:ext uri="{BB962C8B-B14F-4D97-AF65-F5344CB8AC3E}">
        <p14:creationId xmlns:p14="http://schemas.microsoft.com/office/powerpoint/2010/main" val="196990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2000"/>
                                        <p:tgtEl>
                                          <p:spTgt spid="3">
                                            <p:txEl>
                                              <p:pRg st="0" end="0"/>
                                            </p:txEl>
                                          </p:spTgt>
                                        </p:tgtEl>
                                      </p:cBhvr>
                                    </p:animEffect>
                                    <p:anim calcmode="lin" valueType="num">
                                      <p:cBhvr>
                                        <p:cTn id="2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2000"/>
                                        <p:tgtEl>
                                          <p:spTgt spid="3">
                                            <p:txEl>
                                              <p:pRg st="1" end="1"/>
                                            </p:txEl>
                                          </p:spTgt>
                                        </p:tgtEl>
                                      </p:cBhvr>
                                    </p:animEffect>
                                    <p:anim calcmode="lin" valueType="num">
                                      <p:cBhvr>
                                        <p:cTn id="3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0" y="692696"/>
            <a:ext cx="7704856" cy="923330"/>
          </a:xfrm>
          <a:prstGeom prst="rect">
            <a:avLst/>
          </a:prstGeom>
          <a:noFill/>
        </p:spPr>
        <p:txBody>
          <a:bodyPr wrap="square" rtlCol="0">
            <a:spAutoFit/>
          </a:bodyPr>
          <a:lstStyle/>
          <a:p>
            <a:r>
              <a:rPr lang="fr-FR" sz="5400" dirty="0">
                <a:latin typeface="French Script MT" panose="03020402040607040605" pitchFamily="66" charset="0"/>
              </a:rPr>
              <a:t>Voici quelques spécialités culinaires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988840"/>
            <a:ext cx="316835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950615" y="5373216"/>
            <a:ext cx="7823645" cy="646331"/>
          </a:xfrm>
          <a:prstGeom prst="rect">
            <a:avLst/>
          </a:prstGeom>
          <a:noFill/>
        </p:spPr>
        <p:txBody>
          <a:bodyPr wrap="square" rtlCol="0">
            <a:spAutoFit/>
          </a:bodyPr>
          <a:lstStyle/>
          <a:p>
            <a:r>
              <a:rPr lang="fr-FR" sz="3600" dirty="0">
                <a:latin typeface="French Script MT" panose="03020402040607040605" pitchFamily="66" charset="0"/>
              </a:rPr>
              <a:t>Régalez-vous mais attention car parfois c’est très épicé !</a:t>
            </a:r>
          </a:p>
        </p:txBody>
      </p:sp>
    </p:spTree>
    <p:extLst>
      <p:ext uri="{BB962C8B-B14F-4D97-AF65-F5344CB8AC3E}">
        <p14:creationId xmlns:p14="http://schemas.microsoft.com/office/powerpoint/2010/main" val="1007788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chemeClr val="accent6">
                    <a:lumMod val="75000"/>
                  </a:schemeClr>
                </a:solidFill>
              </a:rPr>
              <a:t>Pour commencer : le kimchi.</a:t>
            </a:r>
          </a:p>
        </p:txBody>
      </p:sp>
      <p:pic>
        <p:nvPicPr>
          <p:cNvPr id="1026" name="Picture 2" descr="C:\Users\jean aubert\AppData\Local\Microsoft\Windows\INetCache\IE\3HGKKT5X\220px-Gimchi[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3640883" cy="2730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an aubert\AppData\Local\Microsoft\Windows\INetCache\IE\XRPL92MQ\4351420121_7e944629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43077" y="3068960"/>
            <a:ext cx="3761371" cy="271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1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5536" y="3356992"/>
            <a:ext cx="8352928" cy="3168352"/>
          </a:xfrm>
        </p:spPr>
        <p:txBody>
          <a:bodyPr>
            <a:noAutofit/>
          </a:bodyPr>
          <a:lstStyle/>
          <a:p>
            <a:pPr algn="just"/>
            <a:r>
              <a:rPr lang="fr-FR" sz="3200" b="0" dirty="0">
                <a:solidFill>
                  <a:schemeClr val="bg1"/>
                </a:solidFill>
                <a:latin typeface="AR BERKLEY" panose="02000000000000000000" pitchFamily="2" charset="0"/>
              </a:rPr>
              <a:t>Le kimchi est un plat typiquement coréen. Les ingrédients les plus courants du kimchi sont le chou chinois, les carottes, les radis comme le radis blanc, l’ail, le piment rouge, l'oignon blanc frais, les crevettes fermentées ou autres fruits de mer, le gingembre, le sel et le sucre.</a:t>
            </a:r>
          </a:p>
        </p:txBody>
      </p:sp>
      <p:pic>
        <p:nvPicPr>
          <p:cNvPr id="2052" name="Picture 4" descr="C:\Users\jean aubert\AppData\Local\Microsoft\Windows\INetCache\IE\3HGKKT5X\Korean_cuisine-Kimchi-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04664"/>
            <a:ext cx="295232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070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2052"/>
                                        </p:tgtEl>
                                        <p:attrNameLst>
                                          <p:attrName>style.opacity</p:attrName>
                                        </p:attrNameLst>
                                      </p:cBhvr>
                                      <p:to>
                                        <p:strVal val="0.5"/>
                                      </p:to>
                                    </p:set>
                                    <p:animEffect filter="image" prLst="opacity: 0.5">
                                      <p:cBhvr rctx="IE">
                                        <p:cTn id="13" dur="indefinite"/>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052736"/>
            <a:ext cx="8064896" cy="4968552"/>
          </a:xfrm>
        </p:spPr>
        <p:txBody>
          <a:bodyPr>
            <a:normAutofit/>
          </a:bodyPr>
          <a:lstStyle/>
          <a:p>
            <a:pPr algn="l"/>
            <a:r>
              <a:rPr lang="fr-FR" sz="3200" dirty="0">
                <a:solidFill>
                  <a:schemeClr val="bg1"/>
                </a:solidFill>
                <a:latin typeface="AR BERKLEY" panose="02000000000000000000" pitchFamily="2" charset="0"/>
              </a:rPr>
              <a:t>Il existe différents types de </a:t>
            </a:r>
            <a:r>
              <a:rPr lang="fr-FR" sz="3200" i="1" dirty="0">
                <a:solidFill>
                  <a:schemeClr val="bg1"/>
                </a:solidFill>
                <a:latin typeface="AR BERKLEY" panose="02000000000000000000" pitchFamily="2" charset="0"/>
              </a:rPr>
              <a:t>kimchi</a:t>
            </a:r>
            <a:r>
              <a:rPr lang="fr-FR" sz="3200" dirty="0">
                <a:solidFill>
                  <a:schemeClr val="bg1"/>
                </a:solidFill>
                <a:latin typeface="AR BERKLEY" panose="02000000000000000000" pitchFamily="2" charset="0"/>
              </a:rPr>
              <a:t>, dont plusieurs variétés régionales ou saisonnières. On trouve par exemple le </a:t>
            </a:r>
            <a:r>
              <a:rPr lang="fr-FR" sz="3200" i="1" dirty="0">
                <a:solidFill>
                  <a:schemeClr val="bg1"/>
                </a:solidFill>
                <a:latin typeface="AR BERKLEY" panose="02000000000000000000" pitchFamily="2" charset="0"/>
              </a:rPr>
              <a:t>kaktugi</a:t>
            </a:r>
            <a:r>
              <a:rPr lang="fr-FR" sz="3200" dirty="0">
                <a:solidFill>
                  <a:schemeClr val="bg1"/>
                </a:solidFill>
                <a:latin typeface="AR BERKLEY" panose="02000000000000000000" pitchFamily="2" charset="0"/>
              </a:rPr>
              <a:t>, à base de radis, et l'</a:t>
            </a:r>
            <a:r>
              <a:rPr lang="fr-FR" sz="3200" i="1" dirty="0" err="1">
                <a:solidFill>
                  <a:schemeClr val="bg1"/>
                </a:solidFill>
                <a:latin typeface="AR BERKLEY" panose="02000000000000000000" pitchFamily="2" charset="0"/>
              </a:rPr>
              <a:t>oisobagi</a:t>
            </a:r>
            <a:r>
              <a:rPr lang="fr-FR" sz="3200" dirty="0">
                <a:solidFill>
                  <a:schemeClr val="bg1"/>
                </a:solidFill>
                <a:latin typeface="AR BERKLEY" panose="02000000000000000000" pitchFamily="2" charset="0"/>
              </a:rPr>
              <a:t>, à base de concombre farci. Le </a:t>
            </a:r>
            <a:r>
              <a:rPr lang="fr-FR" sz="3200" i="1" dirty="0">
                <a:solidFill>
                  <a:schemeClr val="bg1"/>
                </a:solidFill>
                <a:latin typeface="AR BERKLEY" panose="02000000000000000000" pitchFamily="2" charset="0"/>
              </a:rPr>
              <a:t>kaennip</a:t>
            </a:r>
            <a:r>
              <a:rPr lang="fr-FR" sz="3200" dirty="0">
                <a:solidFill>
                  <a:schemeClr val="bg1"/>
                </a:solidFill>
                <a:latin typeface="AR BERKLEY" panose="02000000000000000000" pitchFamily="2" charset="0"/>
              </a:rPr>
              <a:t> se compose de couches de feuilles de perilla</a:t>
            </a:r>
            <a:br>
              <a:rPr lang="fr-FR" sz="3200" dirty="0">
                <a:solidFill>
                  <a:schemeClr val="bg1"/>
                </a:solidFill>
                <a:latin typeface="AR BERKLEY" panose="02000000000000000000" pitchFamily="2" charset="0"/>
              </a:rPr>
            </a:br>
            <a:r>
              <a:rPr lang="fr-FR" sz="3200" dirty="0">
                <a:solidFill>
                  <a:schemeClr val="bg1"/>
                </a:solidFill>
                <a:latin typeface="AR BERKLEY" panose="02000000000000000000" pitchFamily="2" charset="0"/>
              </a:rPr>
              <a:t>marinées dans un mélange de sauce de soja, de piments, d'ail, d'oignons verts et d'autres épices.</a:t>
            </a:r>
          </a:p>
        </p:txBody>
      </p:sp>
    </p:spTree>
    <p:extLst>
      <p:ext uri="{BB962C8B-B14F-4D97-AF65-F5344CB8AC3E}">
        <p14:creationId xmlns:p14="http://schemas.microsoft.com/office/powerpoint/2010/main" val="1740337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6600" dirty="0">
                <a:latin typeface="French Script MT" panose="03020402040607040605" pitchFamily="66" charset="0"/>
              </a:rPr>
              <a:t>Le </a:t>
            </a:r>
            <a:r>
              <a:rPr lang="fr-FR" sz="6600" dirty="0" err="1">
                <a:latin typeface="French Script MT" panose="03020402040607040605" pitchFamily="66" charset="0"/>
              </a:rPr>
              <a:t>Mandou</a:t>
            </a:r>
            <a:endParaRPr lang="fr-FR" sz="6600" dirty="0">
              <a:latin typeface="French Script MT" panose="03020402040607040605" pitchFamily="66"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176" y="1275352"/>
            <a:ext cx="2170651" cy="2592288"/>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089920" cy="2317440"/>
          </a:xfrm>
          <a:prstGeom prst="rect">
            <a:avLst/>
          </a:prstGeom>
        </p:spPr>
      </p:pic>
      <p:sp>
        <p:nvSpPr>
          <p:cNvPr id="6" name="ZoneTexte 5"/>
          <p:cNvSpPr txBox="1"/>
          <p:nvPr/>
        </p:nvSpPr>
        <p:spPr>
          <a:xfrm>
            <a:off x="179512" y="3933056"/>
            <a:ext cx="8856984" cy="2800767"/>
          </a:xfrm>
          <a:prstGeom prst="rect">
            <a:avLst/>
          </a:prstGeom>
          <a:noFill/>
        </p:spPr>
        <p:txBody>
          <a:bodyPr wrap="square" rtlCol="0">
            <a:spAutoFit/>
          </a:bodyPr>
          <a:lstStyle/>
          <a:p>
            <a:pPr lvl="0" fontAlgn="base">
              <a:spcBef>
                <a:spcPct val="0"/>
              </a:spcBef>
              <a:spcAft>
                <a:spcPct val="0"/>
              </a:spcAft>
            </a:pP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Il y a deux styles principaux de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Mandous</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 le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Kimchi</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Mandou</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et le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Kogi</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Mandou</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Cette recette coréenne est beaucoup mangée en hiver, mais aussi lors de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Seollal</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(une fête coréenne). Cette recette est amusante à faire en famille, les enfants par exemples peuvent participer à la fabrication des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Mandous</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On peut faire cuire les </a:t>
            </a:r>
            <a:r>
              <a:rPr kumimoji="0" lang="fr-FR" altLang="fr-FR" sz="2800" i="0" strike="noStrike" cap="none" normalizeH="0" baseline="0" dirty="0" err="1">
                <a:ln>
                  <a:noFill/>
                </a:ln>
                <a:solidFill>
                  <a:schemeClr val="tx1"/>
                </a:solidFill>
                <a:effectLst/>
                <a:latin typeface="French Script MT" panose="03020402040607040605" pitchFamily="66" charset="0"/>
                <a:cs typeface="Arial" pitchFamily="34" charset="0"/>
              </a:rPr>
              <a:t>Mandous</a:t>
            </a:r>
            <a:r>
              <a:rPr kumimoji="0" lang="fr-FR" altLang="fr-FR" sz="2800" i="0" strike="noStrike" cap="none" normalizeH="0" baseline="0" dirty="0">
                <a:ln>
                  <a:noFill/>
                </a:ln>
                <a:solidFill>
                  <a:schemeClr val="tx1"/>
                </a:solidFill>
                <a:effectLst/>
                <a:latin typeface="French Script MT" panose="03020402040607040605" pitchFamily="66" charset="0"/>
                <a:cs typeface="Arial" pitchFamily="34" charset="0"/>
              </a:rPr>
              <a:t> à la vapeur ou les faire frire. Le</a:t>
            </a:r>
            <a:r>
              <a:rPr kumimoji="0" lang="fr-FR" altLang="fr-FR" sz="2800" i="0" strike="noStrike" cap="none" normalizeH="0" dirty="0">
                <a:ln>
                  <a:noFill/>
                </a:ln>
                <a:solidFill>
                  <a:schemeClr val="tx1"/>
                </a:solidFill>
                <a:effectLst/>
                <a:latin typeface="French Script MT" panose="03020402040607040605" pitchFamily="66" charset="0"/>
                <a:cs typeface="Arial" pitchFamily="34" charset="0"/>
              </a:rPr>
              <a:t> </a:t>
            </a:r>
            <a:r>
              <a:rPr kumimoji="0" lang="fr-FR" altLang="fr-FR" sz="2800" i="0" strike="noStrike" cap="none" normalizeH="0" dirty="0" err="1">
                <a:ln>
                  <a:noFill/>
                </a:ln>
                <a:solidFill>
                  <a:schemeClr val="tx1"/>
                </a:solidFill>
                <a:effectLst/>
                <a:latin typeface="French Script MT" panose="03020402040607040605" pitchFamily="66" charset="0"/>
                <a:cs typeface="Arial" pitchFamily="34" charset="0"/>
              </a:rPr>
              <a:t>mandou</a:t>
            </a:r>
            <a:r>
              <a:rPr kumimoji="0" lang="fr-FR" altLang="fr-FR" sz="2800" i="0" strike="noStrike" cap="none" normalizeH="0" dirty="0">
                <a:ln>
                  <a:noFill/>
                </a:ln>
                <a:solidFill>
                  <a:schemeClr val="tx1"/>
                </a:solidFill>
                <a:effectLst/>
                <a:latin typeface="French Script MT" panose="03020402040607040605" pitchFamily="66" charset="0"/>
                <a:cs typeface="Arial" pitchFamily="34" charset="0"/>
              </a:rPr>
              <a:t> est une sorte de ravioli ! C’est délicieux !</a:t>
            </a:r>
            <a:br>
              <a:rPr kumimoji="0" lang="fr-FR" altLang="fr-FR" sz="2000" i="0" strike="noStrike" cap="none" normalizeH="0" baseline="0" dirty="0">
                <a:ln>
                  <a:noFill/>
                </a:ln>
                <a:solidFill>
                  <a:schemeClr val="tx1"/>
                </a:solidFill>
                <a:effectLst/>
                <a:latin typeface="French Script MT" panose="03020402040607040605" pitchFamily="66" charset="0"/>
                <a:cs typeface="Arial" pitchFamily="34" charset="0"/>
              </a:rPr>
            </a:br>
            <a:r>
              <a:rPr kumimoji="0" lang="fr-FR" altLang="fr-FR" sz="8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200284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836712"/>
            <a:ext cx="8424936" cy="3693319"/>
          </a:xfrm>
          <a:prstGeom prst="rect">
            <a:avLst/>
          </a:prstGeom>
          <a:noFill/>
        </p:spPr>
        <p:txBody>
          <a:bodyPr wrap="square" rtlCol="0">
            <a:spAutoFit/>
          </a:bodyPr>
          <a:lstStyle/>
          <a:p>
            <a:r>
              <a:rPr lang="fr-FR" sz="3600" dirty="0">
                <a:latin typeface="Freestyle Script" panose="030804020302050B0404" pitchFamily="66" charset="0"/>
              </a:rPr>
              <a:t>D’autres informations :</a:t>
            </a:r>
          </a:p>
          <a:p>
            <a:r>
              <a:rPr lang="fr-FR" sz="3600" dirty="0">
                <a:latin typeface="Freestyle Script" panose="030804020302050B0404" pitchFamily="66" charset="0"/>
              </a:rPr>
              <a:t> </a:t>
            </a:r>
          </a:p>
          <a:p>
            <a:pPr marL="285750" indent="-285750">
              <a:buFontTx/>
              <a:buChar char="-"/>
            </a:pPr>
            <a:r>
              <a:rPr lang="fr-FR" sz="3600" dirty="0">
                <a:latin typeface="Freestyle Script" panose="030804020302050B0404" pitchFamily="66" charset="0"/>
              </a:rPr>
              <a:t>Il y a un décalage de 7 ou 8 heures entre la France et la Corée. Quand il est midi chez vous, il est 19 heures chez nous !</a:t>
            </a:r>
          </a:p>
          <a:p>
            <a:r>
              <a:rPr lang="fr-FR" sz="3600" dirty="0">
                <a:latin typeface="Freestyle Script" panose="030804020302050B0404" pitchFamily="66" charset="0"/>
              </a:rPr>
              <a:t> </a:t>
            </a:r>
          </a:p>
          <a:p>
            <a:pPr marL="285750" indent="-285750">
              <a:buFontTx/>
              <a:buChar char="-"/>
            </a:pPr>
            <a:r>
              <a:rPr lang="fr-FR" sz="3600" dirty="0">
                <a:latin typeface="Freestyle Script" panose="030804020302050B0404" pitchFamily="66" charset="0"/>
              </a:rPr>
              <a:t>Nous roulons à droite de la route comme en France ! </a:t>
            </a:r>
          </a:p>
          <a:p>
            <a:endParaRPr lang="fr-FR" dirty="0"/>
          </a:p>
        </p:txBody>
      </p:sp>
    </p:spTree>
    <p:extLst>
      <p:ext uri="{BB962C8B-B14F-4D97-AF65-F5344CB8AC3E}">
        <p14:creationId xmlns:p14="http://schemas.microsoft.com/office/powerpoint/2010/main" val="282030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2896"/>
            <a:ext cx="8517632" cy="2880320"/>
          </a:xfrm>
        </p:spPr>
        <p:txBody>
          <a:bodyPr>
            <a:normAutofit fontScale="90000"/>
          </a:bodyPr>
          <a:lstStyle/>
          <a:p>
            <a:pPr algn="l"/>
            <a:br>
              <a:rPr lang="fr-FR" sz="5300" dirty="0">
                <a:latin typeface="Freestyle Script" panose="030804020302050B0404" pitchFamily="66" charset="0"/>
              </a:rPr>
            </a:br>
            <a:r>
              <a:rPr lang="fr-FR" sz="5300" dirty="0">
                <a:latin typeface="Freestyle Script" panose="030804020302050B0404" pitchFamily="66" charset="0"/>
              </a:rPr>
              <a:t>Nous aussi, nous avons des questions à vous poser !!</a:t>
            </a:r>
            <a:br>
              <a:rPr lang="fr-FR" sz="5300" dirty="0">
                <a:latin typeface="Freestyle Script" panose="030804020302050B0404" pitchFamily="66" charset="0"/>
              </a:rPr>
            </a:br>
            <a:br>
              <a:rPr lang="fr-FR" sz="5300" dirty="0">
                <a:latin typeface="Freestyle Script" panose="030804020302050B0404" pitchFamily="66" charset="0"/>
              </a:rPr>
            </a:br>
            <a:r>
              <a:rPr lang="fr-FR" sz="5300" dirty="0">
                <a:latin typeface="Freestyle Script" panose="030804020302050B0404" pitchFamily="66" charset="0"/>
              </a:rPr>
              <a:t>-Est-ce que vous savez dire Bonjour, Merci, Joyeux anniversaire et au revoir en breton ?</a:t>
            </a:r>
            <a:br>
              <a:rPr lang="fr-FR" sz="5300" dirty="0">
                <a:latin typeface="Freestyle Script" panose="030804020302050B0404" pitchFamily="66" charset="0"/>
              </a:rPr>
            </a:br>
            <a:br>
              <a:rPr lang="fr-FR" sz="5300" dirty="0">
                <a:latin typeface="Freestyle Script" panose="030804020302050B0404" pitchFamily="66" charset="0"/>
              </a:rPr>
            </a:br>
            <a:r>
              <a:rPr lang="fr-FR" sz="5300" dirty="0">
                <a:latin typeface="Freestyle Script" panose="030804020302050B0404" pitchFamily="66" charset="0"/>
              </a:rPr>
              <a:t>- Pouvez-vous nous présenter un monument et des spécialités culinaires de Bretagne ?</a:t>
            </a:r>
            <a:br>
              <a:rPr lang="fr-FR" sz="5300" dirty="0">
                <a:latin typeface="Freestyle Script" panose="030804020302050B0404" pitchFamily="66" charset="0"/>
              </a:rPr>
            </a:br>
            <a:br>
              <a:rPr lang="fr-FR" sz="5300" dirty="0">
                <a:latin typeface="Freestyle Script" panose="030804020302050B0404" pitchFamily="66" charset="0"/>
              </a:rPr>
            </a:br>
            <a:r>
              <a:rPr lang="fr-FR" sz="5300" dirty="0">
                <a:latin typeface="Freestyle Script" panose="030804020302050B0404" pitchFamily="66" charset="0"/>
              </a:rPr>
              <a:t>A bientôt ! </a:t>
            </a:r>
            <a:br>
              <a:rPr lang="fr-FR" dirty="0">
                <a:latin typeface="Freestyle Script" panose="030804020302050B0404" pitchFamily="66" charset="0"/>
              </a:rPr>
            </a:br>
            <a:br>
              <a:rPr lang="fr-FR" dirty="0">
                <a:latin typeface="Freestyle Script" panose="030804020302050B0404" pitchFamily="66" charset="0"/>
              </a:rPr>
            </a:br>
            <a:br>
              <a:rPr lang="fr-FR" dirty="0">
                <a:latin typeface="Freestyle Script" panose="030804020302050B0404" pitchFamily="66" charset="0"/>
              </a:rPr>
            </a:br>
            <a:endParaRPr lang="fr-FR" dirty="0">
              <a:latin typeface="Freestyle Script" panose="030804020302050B0404" pitchFamily="66" charset="0"/>
            </a:endParaRPr>
          </a:p>
        </p:txBody>
      </p:sp>
    </p:spTree>
    <p:extLst>
      <p:ext uri="{BB962C8B-B14F-4D97-AF65-F5344CB8AC3E}">
        <p14:creationId xmlns:p14="http://schemas.microsoft.com/office/powerpoint/2010/main" val="104339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3640" y="764704"/>
            <a:ext cx="7024744" cy="3096344"/>
          </a:xfrm>
        </p:spPr>
        <p:txBody>
          <a:bodyPr>
            <a:normAutofit fontScale="90000"/>
          </a:bodyPr>
          <a:lstStyle/>
          <a:p>
            <a:r>
              <a:rPr lang="fr-FR" sz="20000" dirty="0">
                <a:solidFill>
                  <a:srgbClr val="FFFF00"/>
                </a:solidFill>
                <a:latin typeface="AR HERMANN" panose="02000000000000000000" pitchFamily="2" charset="0"/>
              </a:rPr>
              <a:t>M</a:t>
            </a:r>
            <a:r>
              <a:rPr lang="fr-FR" sz="20000" dirty="0">
                <a:solidFill>
                  <a:srgbClr val="FF0000"/>
                </a:solidFill>
                <a:latin typeface="AR HERMANN" panose="02000000000000000000" pitchFamily="2" charset="0"/>
              </a:rPr>
              <a:t>e</a:t>
            </a:r>
            <a:r>
              <a:rPr lang="fr-FR" sz="20000" dirty="0">
                <a:solidFill>
                  <a:srgbClr val="7030A0"/>
                </a:solidFill>
                <a:latin typeface="AR HERMANN" panose="02000000000000000000" pitchFamily="2" charset="0"/>
              </a:rPr>
              <a:t>r</a:t>
            </a:r>
            <a:r>
              <a:rPr lang="fr-FR" sz="20000" dirty="0">
                <a:solidFill>
                  <a:srgbClr val="00B0F0"/>
                </a:solidFill>
                <a:latin typeface="AR HERMANN" panose="02000000000000000000" pitchFamily="2" charset="0"/>
              </a:rPr>
              <a:t>c</a:t>
            </a:r>
            <a:r>
              <a:rPr lang="fr-FR" sz="20000" dirty="0">
                <a:solidFill>
                  <a:schemeClr val="bg2">
                    <a:lumMod val="50000"/>
                  </a:schemeClr>
                </a:solidFill>
                <a:latin typeface="AR HERMANN" panose="02000000000000000000" pitchFamily="2" charset="0"/>
              </a:rPr>
              <a:t>i</a:t>
            </a:r>
            <a:endParaRPr lang="fr-FR" sz="20000" dirty="0">
              <a:solidFill>
                <a:schemeClr val="bg2">
                  <a:lumMod val="75000"/>
                </a:schemeClr>
              </a:solidFill>
              <a:latin typeface="AR HERMANN" panose="02000000000000000000" pitchFamily="2" charset="0"/>
            </a:endParaRPr>
          </a:p>
        </p:txBody>
      </p:sp>
      <p:sp>
        <p:nvSpPr>
          <p:cNvPr id="3" name="ZoneTexte 2">
            <a:extLst>
              <a:ext uri="{FF2B5EF4-FFF2-40B4-BE49-F238E27FC236}">
                <a16:creationId xmlns:a16="http://schemas.microsoft.com/office/drawing/2014/main" id="{2B37CDAC-A9DB-4470-AC17-ED2D9EECA48D}"/>
              </a:ext>
            </a:extLst>
          </p:cNvPr>
          <p:cNvSpPr txBox="1"/>
          <p:nvPr/>
        </p:nvSpPr>
        <p:spPr>
          <a:xfrm>
            <a:off x="2915816" y="4005064"/>
            <a:ext cx="4896544" cy="830997"/>
          </a:xfrm>
          <a:prstGeom prst="rect">
            <a:avLst/>
          </a:prstGeom>
          <a:noFill/>
        </p:spPr>
        <p:txBody>
          <a:bodyPr wrap="square" rtlCol="0">
            <a:spAutoFit/>
          </a:bodyPr>
          <a:lstStyle/>
          <a:p>
            <a:r>
              <a:rPr lang="ko-KR" altLang="fr-FR" sz="4800" dirty="0"/>
              <a:t>고맙습니다</a:t>
            </a:r>
            <a:endParaRPr lang="fr-FR" sz="4800" dirty="0"/>
          </a:p>
        </p:txBody>
      </p:sp>
    </p:spTree>
    <p:extLst>
      <p:ext uri="{BB962C8B-B14F-4D97-AF65-F5344CB8AC3E}">
        <p14:creationId xmlns:p14="http://schemas.microsoft.com/office/powerpoint/2010/main" val="81049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147248" cy="1930226"/>
          </a:xfrm>
        </p:spPr>
        <p:txBody>
          <a:bodyPr>
            <a:normAutofit/>
          </a:bodyPr>
          <a:lstStyle/>
          <a:p>
            <a:r>
              <a:rPr lang="fr-FR" sz="6000" dirty="0">
                <a:latin typeface="French Script MT" panose="03020402040607040605" pitchFamily="66" charset="0"/>
              </a:rPr>
              <a:t>Nous habitons en Corée du Sud à </a:t>
            </a:r>
            <a:r>
              <a:rPr lang="fr-FR" sz="6000" dirty="0" err="1">
                <a:latin typeface="French Script MT" panose="03020402040607040605" pitchFamily="66" charset="0"/>
              </a:rPr>
              <a:t>Sacheon</a:t>
            </a:r>
            <a:r>
              <a:rPr lang="fr-FR" sz="6000" dirty="0">
                <a:latin typeface="French Script MT" panose="03020402040607040605" pitchFamily="66" charset="0"/>
              </a:rPr>
              <a:t>, qui est au Sud du pays</a:t>
            </a:r>
            <a:r>
              <a:rPr lang="fr-FR" dirty="0"/>
              <a:t>.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40" t="20040" r="23140" b="10714"/>
          <a:stretch/>
        </p:blipFill>
        <p:spPr bwMode="auto">
          <a:xfrm>
            <a:off x="2555776" y="2302768"/>
            <a:ext cx="4415024" cy="442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flipH="1">
            <a:off x="5436096" y="5589240"/>
            <a:ext cx="2124024" cy="1440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ZoneTexte 5"/>
          <p:cNvSpPr txBox="1"/>
          <p:nvPr/>
        </p:nvSpPr>
        <p:spPr>
          <a:xfrm>
            <a:off x="7596336" y="5292497"/>
            <a:ext cx="1296144" cy="584775"/>
          </a:xfrm>
          <a:prstGeom prst="rect">
            <a:avLst/>
          </a:prstGeom>
          <a:noFill/>
        </p:spPr>
        <p:txBody>
          <a:bodyPr wrap="square" rtlCol="0">
            <a:spAutoFit/>
          </a:bodyPr>
          <a:lstStyle/>
          <a:p>
            <a:r>
              <a:rPr lang="fr-FR" sz="3200" dirty="0">
                <a:latin typeface="Freestyle Script" panose="030804020302050B0404" pitchFamily="66" charset="0"/>
              </a:rPr>
              <a:t>C’est ici ! </a:t>
            </a:r>
          </a:p>
        </p:txBody>
      </p:sp>
    </p:spTree>
    <p:extLst>
      <p:ext uri="{BB962C8B-B14F-4D97-AF65-F5344CB8AC3E}">
        <p14:creationId xmlns:p14="http://schemas.microsoft.com/office/powerpoint/2010/main" val="34718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5400" dirty="0">
                <a:latin typeface="French Script MT" panose="03020402040607040605" pitchFamily="66" charset="0"/>
                <a:cs typeface="Adobe Naskh Medium" pitchFamily="50" charset="-78"/>
              </a:rPr>
              <a:t>Le climat de la Corée du Sud</a:t>
            </a:r>
          </a:p>
        </p:txBody>
      </p:sp>
      <p:sp>
        <p:nvSpPr>
          <p:cNvPr id="3" name="Espace réservé du contenu 2"/>
          <p:cNvSpPr>
            <a:spLocks noGrp="1"/>
          </p:cNvSpPr>
          <p:nvPr>
            <p:ph idx="1"/>
          </p:nvPr>
        </p:nvSpPr>
        <p:spPr>
          <a:xfrm>
            <a:off x="251520" y="1196752"/>
            <a:ext cx="8435280" cy="5544616"/>
          </a:xfrm>
        </p:spPr>
        <p:txBody>
          <a:bodyPr>
            <a:normAutofit/>
          </a:bodyPr>
          <a:lstStyle/>
          <a:p>
            <a:r>
              <a:rPr lang="fr-FR" dirty="0">
                <a:latin typeface="French Script MT" panose="03020402040607040605" pitchFamily="66" charset="0"/>
              </a:rPr>
              <a:t>Située dans la région des moussons d’Asie orientale, la Corée du Sud connaît des étés chauds et humides, et de longs hivers secs et froids. En moyenne, les températures sont de - 10 ° en hiver et de 30 à 35 ° en été.</a:t>
            </a:r>
          </a:p>
          <a:p>
            <a:endParaRPr lang="fr-FR" sz="2500" dirty="0">
              <a:latin typeface="French Script MT" panose="03020402040607040605" pitchFamily="66"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72" y="3789040"/>
            <a:ext cx="7953375" cy="1657350"/>
          </a:xfrm>
          <a:prstGeom prst="rect">
            <a:avLst/>
          </a:prstGeom>
        </p:spPr>
      </p:pic>
    </p:spTree>
    <p:extLst>
      <p:ext uri="{BB962C8B-B14F-4D97-AF65-F5344CB8AC3E}">
        <p14:creationId xmlns:p14="http://schemas.microsoft.com/office/powerpoint/2010/main" val="173562274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352928" cy="3416320"/>
          </a:xfrm>
          <a:prstGeom prst="rect">
            <a:avLst/>
          </a:prstGeom>
        </p:spPr>
        <p:txBody>
          <a:bodyPr wrap="square">
            <a:spAutoFit/>
          </a:bodyPr>
          <a:lstStyle/>
          <a:p>
            <a:pPr marL="342900" indent="-342900">
              <a:buFont typeface="Arial" panose="020B0604020202020204" pitchFamily="34" charset="0"/>
              <a:buChar char="•"/>
            </a:pPr>
            <a:r>
              <a:rPr lang="fr-FR" sz="2500" dirty="0">
                <a:latin typeface="French Script MT" panose="03020402040607040605" pitchFamily="66" charset="0"/>
              </a:rPr>
              <a:t>C’est l'été (en juin, juillet et août) que les précipitations sont les plus abondantes. Elles se transforment parfois en typhons. L'air est alors chaud et humide, souvent lourd. On peut se baigner.</a:t>
            </a:r>
          </a:p>
          <a:p>
            <a:endParaRPr lang="fr-FR" sz="800" dirty="0">
              <a:latin typeface="French Script MT" panose="03020402040607040605" pitchFamily="66" charset="0"/>
            </a:endParaRPr>
          </a:p>
          <a:p>
            <a:pPr marL="342900" indent="-342900">
              <a:buFont typeface="Arial" panose="020B0604020202020204" pitchFamily="34" charset="0"/>
              <a:buChar char="•"/>
            </a:pPr>
            <a:r>
              <a:rPr lang="fr-FR" sz="2500" dirty="0">
                <a:latin typeface="French Script MT" panose="03020402040607040605" pitchFamily="66" charset="0"/>
              </a:rPr>
              <a:t>Le printemps et l’automne sont de courte durée, mais très agréables, car l’air est frais et les journées souvent ensoleillées.</a:t>
            </a:r>
          </a:p>
          <a:p>
            <a:endParaRPr lang="fr-FR" sz="800" dirty="0">
              <a:latin typeface="French Script MT" panose="03020402040607040605" pitchFamily="66" charset="0"/>
            </a:endParaRPr>
          </a:p>
          <a:p>
            <a:pPr marL="342900" indent="-342900">
              <a:buFont typeface="Arial" panose="020B0604020202020204" pitchFamily="34" charset="0"/>
              <a:buChar char="•"/>
            </a:pPr>
            <a:r>
              <a:rPr lang="fr-FR" sz="2500" dirty="0">
                <a:latin typeface="French Script MT" panose="03020402040607040605" pitchFamily="66" charset="0"/>
              </a:rPr>
              <a:t>Froid et sec, l’hiver commence fin novembre et dure jusque début mars. Il est dominé par des vents plaines venus de Sibérie, chargés de poussière. Le sud subit des hivers moins rigoureux.</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592" y="4104068"/>
            <a:ext cx="2128904" cy="141572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384" y="4149080"/>
            <a:ext cx="2015232" cy="151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14908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80592" y="5517232"/>
            <a:ext cx="2128904" cy="477054"/>
          </a:xfrm>
          <a:prstGeom prst="rect">
            <a:avLst/>
          </a:prstGeom>
          <a:noFill/>
        </p:spPr>
        <p:txBody>
          <a:bodyPr wrap="square" rtlCol="0">
            <a:spAutoFit/>
          </a:bodyPr>
          <a:lstStyle/>
          <a:p>
            <a:r>
              <a:rPr lang="fr-FR" sz="2500" dirty="0">
                <a:latin typeface="French Script MT" panose="03020402040607040605" pitchFamily="66" charset="0"/>
              </a:rPr>
              <a:t>Un typhon en Corée</a:t>
            </a:r>
          </a:p>
        </p:txBody>
      </p:sp>
      <p:sp>
        <p:nvSpPr>
          <p:cNvPr id="5" name="ZoneTexte 4"/>
          <p:cNvSpPr txBox="1"/>
          <p:nvPr/>
        </p:nvSpPr>
        <p:spPr>
          <a:xfrm>
            <a:off x="3531026" y="5661248"/>
            <a:ext cx="2015232" cy="477054"/>
          </a:xfrm>
          <a:prstGeom prst="rect">
            <a:avLst/>
          </a:prstGeom>
          <a:noFill/>
        </p:spPr>
        <p:txBody>
          <a:bodyPr wrap="square" rtlCol="0">
            <a:spAutoFit/>
          </a:bodyPr>
          <a:lstStyle/>
          <a:p>
            <a:r>
              <a:rPr lang="fr-FR" sz="2500" dirty="0">
                <a:latin typeface="French Script MT" panose="03020402040607040605" pitchFamily="66" charset="0"/>
              </a:rPr>
              <a:t>Les rizières en été</a:t>
            </a:r>
          </a:p>
        </p:txBody>
      </p:sp>
      <p:sp>
        <p:nvSpPr>
          <p:cNvPr id="6" name="ZoneTexte 5"/>
          <p:cNvSpPr txBox="1"/>
          <p:nvPr/>
        </p:nvSpPr>
        <p:spPr>
          <a:xfrm>
            <a:off x="6273615" y="5661248"/>
            <a:ext cx="2286000" cy="861774"/>
          </a:xfrm>
          <a:prstGeom prst="rect">
            <a:avLst/>
          </a:prstGeom>
          <a:noFill/>
        </p:spPr>
        <p:txBody>
          <a:bodyPr wrap="square" rtlCol="0">
            <a:spAutoFit/>
          </a:bodyPr>
          <a:lstStyle/>
          <a:p>
            <a:r>
              <a:rPr lang="fr-FR" sz="2500" dirty="0">
                <a:latin typeface="French Script MT" panose="03020402040607040605" pitchFamily="66" charset="0"/>
              </a:rPr>
              <a:t>Palais de </a:t>
            </a:r>
            <a:r>
              <a:rPr lang="fr-FR" sz="2500" dirty="0" err="1">
                <a:latin typeface="French Script MT" panose="03020402040607040605" pitchFamily="66" charset="0"/>
              </a:rPr>
              <a:t>Gyeongbok</a:t>
            </a:r>
            <a:r>
              <a:rPr lang="fr-FR" sz="2500" dirty="0">
                <a:latin typeface="French Script MT" panose="03020402040607040605" pitchFamily="66" charset="0"/>
              </a:rPr>
              <a:t> sous la neige</a:t>
            </a:r>
          </a:p>
        </p:txBody>
      </p:sp>
    </p:spTree>
    <p:extLst>
      <p:ext uri="{BB962C8B-B14F-4D97-AF65-F5344CB8AC3E}">
        <p14:creationId xmlns:p14="http://schemas.microsoft.com/office/powerpoint/2010/main" val="10358202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solidFill>
                  <a:srgbClr val="7030A0"/>
                </a:solidFill>
              </a:rPr>
              <a:t>Maintenant, je vais vous parler des mers et des fleuves coréens.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324100"/>
            <a:ext cx="5688632" cy="380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90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7456792" cy="2736304"/>
          </a:xfrm>
        </p:spPr>
        <p:txBody>
          <a:bodyPr>
            <a:normAutofit/>
          </a:bodyPr>
          <a:lstStyle/>
          <a:p>
            <a:pPr algn="l"/>
            <a:r>
              <a:rPr lang="fr-FR" sz="3600" dirty="0">
                <a:latin typeface="AR DARLING" panose="02000000000000000000" pitchFamily="2" charset="0"/>
              </a:rPr>
              <a:t>En Corée, il y a beaucoup de mers et celle que vous avez vue sur la photo est celle qui est à une heure de chez nous.</a:t>
            </a:r>
          </a:p>
        </p:txBody>
      </p:sp>
      <p:pic>
        <p:nvPicPr>
          <p:cNvPr id="3" name="Image 2"/>
          <p:cNvPicPr>
            <a:picLocks noChangeAspect="1"/>
          </p:cNvPicPr>
          <p:nvPr/>
        </p:nvPicPr>
        <p:blipFill>
          <a:blip r:embed="rId2"/>
          <a:stretch>
            <a:fillRect/>
          </a:stretch>
        </p:blipFill>
        <p:spPr>
          <a:xfrm>
            <a:off x="2987824" y="3123321"/>
            <a:ext cx="2592288" cy="2975947"/>
          </a:xfrm>
          <a:prstGeom prst="rect">
            <a:avLst/>
          </a:prstGeom>
        </p:spPr>
      </p:pic>
    </p:spTree>
    <p:extLst>
      <p:ext uri="{BB962C8B-B14F-4D97-AF65-F5344CB8AC3E}">
        <p14:creationId xmlns:p14="http://schemas.microsoft.com/office/powerpoint/2010/main" val="18456027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779912" y="332656"/>
            <a:ext cx="5184576" cy="2880320"/>
          </a:xfrm>
        </p:spPr>
        <p:txBody>
          <a:bodyPr>
            <a:noAutofit/>
          </a:bodyPr>
          <a:lstStyle/>
          <a:p>
            <a:r>
              <a:rPr lang="fr-FR" sz="2800" dirty="0">
                <a:solidFill>
                  <a:srgbClr val="FF0000"/>
                </a:solidFill>
                <a:latin typeface="Algerian" panose="04020705040A02060702" pitchFamily="82" charset="0"/>
              </a:rPr>
              <a:t>Voici un grand fleuve Coréen . Il s’appelle le Han. Il traverse la ville de Séoul, la capitale de la Corée. Ce fleuve est  long de 514 km. </a:t>
            </a:r>
          </a:p>
        </p:txBody>
      </p:sp>
      <p:pic>
        <p:nvPicPr>
          <p:cNvPr id="3" name="Image 2"/>
          <p:cNvPicPr>
            <a:picLocks noChangeAspect="1"/>
          </p:cNvPicPr>
          <p:nvPr/>
        </p:nvPicPr>
        <p:blipFill>
          <a:blip r:embed="rId2"/>
          <a:stretch>
            <a:fillRect/>
          </a:stretch>
        </p:blipFill>
        <p:spPr>
          <a:xfrm>
            <a:off x="467544" y="528650"/>
            <a:ext cx="3099048" cy="2324286"/>
          </a:xfrm>
          <a:prstGeom prst="rect">
            <a:avLst/>
          </a:prstGeom>
        </p:spPr>
      </p:pic>
      <p:sp>
        <p:nvSpPr>
          <p:cNvPr id="7" name="Rectangle 6"/>
          <p:cNvSpPr/>
          <p:nvPr/>
        </p:nvSpPr>
        <p:spPr>
          <a:xfrm>
            <a:off x="467544" y="3687901"/>
            <a:ext cx="8208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FF0000"/>
                </a:solidFill>
                <a:effectLst/>
                <a:uLnTx/>
                <a:uFillTx/>
                <a:latin typeface="Algerian" panose="04020705040A02060702" pitchFamily="82" charset="0"/>
                <a:ea typeface="+mj-ea"/>
                <a:cs typeface="+mj-cs"/>
              </a:rPr>
              <a:t>Bien sûr il y a d'autres fleuves comme le </a:t>
            </a:r>
            <a:r>
              <a:rPr kumimoji="0" lang="fr-FR" sz="2800" b="0" i="0" u="none" strike="noStrike" kern="0" cap="none" spc="0" normalizeH="0" baseline="0" noProof="0" dirty="0" err="1">
                <a:ln>
                  <a:noFill/>
                </a:ln>
                <a:solidFill>
                  <a:srgbClr val="FF0000"/>
                </a:solidFill>
                <a:effectLst/>
                <a:uLnTx/>
                <a:uFillTx/>
                <a:latin typeface="Algerian" panose="04020705040A02060702" pitchFamily="82" charset="0"/>
                <a:ea typeface="+mj-ea"/>
                <a:cs typeface="+mj-cs"/>
              </a:rPr>
              <a:t>Kum</a:t>
            </a:r>
            <a:r>
              <a:rPr kumimoji="0" lang="fr-FR" sz="2800" b="0" i="0" u="none" strike="noStrike" kern="0" cap="none" spc="0" normalizeH="0" baseline="0" noProof="0" dirty="0">
                <a:ln>
                  <a:noFill/>
                </a:ln>
                <a:solidFill>
                  <a:srgbClr val="FF0000"/>
                </a:solidFill>
                <a:effectLst/>
                <a:uLnTx/>
                <a:uFillTx/>
                <a:latin typeface="Algerian" panose="04020705040A02060702" pitchFamily="82" charset="0"/>
                <a:ea typeface="+mj-ea"/>
                <a:cs typeface="+mj-cs"/>
              </a:rPr>
              <a:t> ou </a:t>
            </a:r>
            <a:r>
              <a:rPr kumimoji="0" lang="fr-FR" sz="2800" b="0" i="0" u="none" strike="noStrike" kern="0" cap="none" spc="0" normalizeH="0" baseline="0" noProof="0" dirty="0" err="1">
                <a:ln>
                  <a:noFill/>
                </a:ln>
                <a:solidFill>
                  <a:srgbClr val="FF0000"/>
                </a:solidFill>
                <a:effectLst/>
                <a:uLnTx/>
                <a:uFillTx/>
                <a:latin typeface="Algerian" panose="04020705040A02060702" pitchFamily="82" charset="0"/>
                <a:ea typeface="+mj-ea"/>
                <a:cs typeface="+mj-cs"/>
              </a:rPr>
              <a:t>Dongjin</a:t>
            </a:r>
            <a:r>
              <a:rPr kumimoji="0" lang="fr-FR" sz="2800" b="0" i="0" u="none" strike="noStrike" kern="0" cap="none" spc="0" normalizeH="0" baseline="0" noProof="0" dirty="0">
                <a:ln>
                  <a:noFill/>
                </a:ln>
                <a:solidFill>
                  <a:srgbClr val="FF0000"/>
                </a:solidFill>
                <a:effectLst/>
                <a:uLnTx/>
                <a:uFillTx/>
                <a:latin typeface="Algerian" panose="04020705040A02060702" pitchFamily="82" charset="0"/>
                <a:ea typeface="+mj-ea"/>
                <a:cs typeface="+mj-cs"/>
              </a:rPr>
              <a:t>, </a:t>
            </a:r>
            <a:r>
              <a:rPr kumimoji="0" lang="fr-FR" sz="2800" b="0" i="0" u="none" strike="noStrike" kern="0" cap="none" spc="0" normalizeH="0" baseline="0" noProof="0" dirty="0" err="1">
                <a:ln>
                  <a:noFill/>
                </a:ln>
                <a:solidFill>
                  <a:srgbClr val="FF0000"/>
                </a:solidFill>
                <a:effectLst/>
                <a:uLnTx/>
                <a:uFillTx/>
                <a:latin typeface="Algerian" panose="04020705040A02060702" pitchFamily="82" charset="0"/>
                <a:ea typeface="+mj-ea"/>
                <a:cs typeface="+mj-cs"/>
              </a:rPr>
              <a:t>Nakdong</a:t>
            </a:r>
            <a:r>
              <a:rPr kumimoji="0" lang="fr-FR" sz="2800" b="0" i="0" u="none" strike="noStrike" kern="0" cap="none" spc="0" normalizeH="0" baseline="0" noProof="0" dirty="0">
                <a:ln>
                  <a:noFill/>
                </a:ln>
                <a:solidFill>
                  <a:srgbClr val="FF0000"/>
                </a:solidFill>
                <a:effectLst/>
                <a:uLnTx/>
                <a:uFillTx/>
                <a:latin typeface="Algerian" panose="04020705040A02060702" pitchFamily="82" charset="0"/>
                <a:ea typeface="+mj-ea"/>
                <a:cs typeface="+mj-cs"/>
              </a:rPr>
              <a:t>.</a:t>
            </a:r>
            <a:endParaRPr kumimoji="0" lang="fr-FR" sz="1200" b="0" i="0" u="none" strike="noStrike" kern="0" cap="none" spc="0" normalizeH="0" baseline="0" noProof="0" dirty="0">
              <a:ln>
                <a:noFill/>
              </a:ln>
              <a:solidFill>
                <a:srgbClr val="FF0000"/>
              </a:solidFill>
              <a:effectLst/>
              <a:uLnTx/>
              <a:uFillTx/>
              <a:latin typeface="Algerian" panose="04020705040A02060702" pitchFamily="82" charset="0"/>
            </a:endParaRPr>
          </a:p>
        </p:txBody>
      </p:sp>
    </p:spTree>
    <p:extLst>
      <p:ext uri="{BB962C8B-B14F-4D97-AF65-F5344CB8AC3E}">
        <p14:creationId xmlns:p14="http://schemas.microsoft.com/office/powerpoint/2010/main" val="1885415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496944" cy="1815882"/>
          </a:xfrm>
          <a:prstGeom prst="rect">
            <a:avLst/>
          </a:prstGeom>
        </p:spPr>
        <p:txBody>
          <a:bodyPr wrap="square">
            <a:spAutoFit/>
          </a:bodyPr>
          <a:lstStyle/>
          <a:p>
            <a:pPr algn="ctr"/>
            <a:r>
              <a:rPr lang="fr-FR" sz="3200" dirty="0">
                <a:latin typeface="Freestyle Script" panose="030804020302050B0404" pitchFamily="66" charset="0"/>
              </a:rPr>
              <a:t>Le Temple </a:t>
            </a:r>
            <a:r>
              <a:rPr lang="fr-FR" sz="3200" dirty="0" err="1">
                <a:latin typeface="Freestyle Script" panose="030804020302050B0404" pitchFamily="66" charset="0"/>
              </a:rPr>
              <a:t>Haeinsa</a:t>
            </a:r>
            <a:endParaRPr lang="fr-FR" sz="3200" dirty="0">
              <a:latin typeface="Freestyle Script" panose="030804020302050B0404" pitchFamily="66" charset="0"/>
            </a:endParaRPr>
          </a:p>
          <a:p>
            <a:endParaRPr lang="fr-FR" sz="1600" dirty="0">
              <a:latin typeface="Freestyle Script" panose="030804020302050B0404" pitchFamily="66" charset="0"/>
            </a:endParaRPr>
          </a:p>
          <a:p>
            <a:r>
              <a:rPr lang="fr-FR" sz="3200" dirty="0">
                <a:latin typeface="Freestyle Script" panose="030804020302050B0404" pitchFamily="66" charset="0"/>
              </a:rPr>
              <a:t>Le temple </a:t>
            </a:r>
            <a:r>
              <a:rPr lang="fr-FR" sz="3200" dirty="0" err="1">
                <a:latin typeface="Freestyle Script" panose="030804020302050B0404" pitchFamily="66" charset="0"/>
              </a:rPr>
              <a:t>Haeinsa</a:t>
            </a:r>
            <a:r>
              <a:rPr lang="fr-FR" sz="3200" dirty="0">
                <a:latin typeface="Freestyle Script" panose="030804020302050B0404" pitchFamily="66" charset="0"/>
              </a:rPr>
              <a:t> se trouve dans le parc national </a:t>
            </a:r>
            <a:r>
              <a:rPr lang="fr-FR" sz="3200" dirty="0" err="1">
                <a:latin typeface="Freestyle Script" panose="030804020302050B0404" pitchFamily="66" charset="0"/>
              </a:rPr>
              <a:t>Gayasan</a:t>
            </a:r>
            <a:r>
              <a:rPr lang="fr-FR" sz="3200" dirty="0">
                <a:latin typeface="Freestyle Script" panose="030804020302050B0404" pitchFamily="66" charset="0"/>
              </a:rPr>
              <a:t> qui se situe au sud de la Corée du sud , dans la région du </a:t>
            </a:r>
            <a:r>
              <a:rPr lang="fr-FR" sz="3200" dirty="0" err="1">
                <a:latin typeface="Freestyle Script" panose="030804020302050B0404" pitchFamily="66" charset="0"/>
              </a:rPr>
              <a:t>Gyeongsangnam</a:t>
            </a:r>
            <a:r>
              <a:rPr lang="fr-FR" sz="3200" dirty="0">
                <a:latin typeface="Freestyle Script" panose="030804020302050B0404" pitchFamily="66" charset="0"/>
              </a:rPr>
              <a:t>-do (notre région) .</a:t>
            </a:r>
          </a:p>
        </p:txBody>
      </p:sp>
      <p:pic>
        <p:nvPicPr>
          <p:cNvPr id="3" name="Image 2"/>
          <p:cNvPicPr>
            <a:picLocks noChangeAspect="1"/>
          </p:cNvPicPr>
          <p:nvPr/>
        </p:nvPicPr>
        <p:blipFill rotWithShape="1">
          <a:blip r:embed="rId2"/>
          <a:srcRect b="7899"/>
          <a:stretch/>
        </p:blipFill>
        <p:spPr>
          <a:xfrm>
            <a:off x="1907704" y="2852936"/>
            <a:ext cx="5323146" cy="3456384"/>
          </a:xfrm>
          <a:prstGeom prst="rect">
            <a:avLst/>
          </a:prstGeom>
        </p:spPr>
      </p:pic>
    </p:spTree>
    <p:extLst>
      <p:ext uri="{BB962C8B-B14F-4D97-AF65-F5344CB8AC3E}">
        <p14:creationId xmlns:p14="http://schemas.microsoft.com/office/powerpoint/2010/main" val="111904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568952" cy="4031873"/>
          </a:xfrm>
          <a:prstGeom prst="rect">
            <a:avLst/>
          </a:prstGeom>
        </p:spPr>
        <p:txBody>
          <a:bodyPr wrap="square">
            <a:spAutoFit/>
          </a:bodyPr>
          <a:lstStyle/>
          <a:p>
            <a:pPr lvl="0"/>
            <a:r>
              <a:rPr lang="fr-FR" sz="2800" dirty="0">
                <a:solidFill>
                  <a:prstClr val="black"/>
                </a:solidFill>
                <a:latin typeface="Freestyle Script" panose="030804020302050B0404" pitchFamily="66" charset="0"/>
              </a:rPr>
              <a:t>Ce temple est considéré comme l'un des trois temples trésor de Corée car il renferme  des écritures bouddhiques sacrées , qui sont  gravées sur des tablettes en bois .</a:t>
            </a:r>
          </a:p>
          <a:p>
            <a:pPr lvl="0"/>
            <a:r>
              <a:rPr lang="fr-FR" sz="2800" dirty="0">
                <a:solidFill>
                  <a:prstClr val="black"/>
                </a:solidFill>
                <a:latin typeface="Freestyle Script" panose="030804020302050B0404" pitchFamily="66" charset="0"/>
              </a:rPr>
              <a:t>Ces textes sont appelés </a:t>
            </a:r>
            <a:r>
              <a:rPr lang="fr-FR" sz="2800" dirty="0" err="1">
                <a:solidFill>
                  <a:prstClr val="black"/>
                </a:solidFill>
                <a:latin typeface="Freestyle Script" panose="030804020302050B0404" pitchFamily="66" charset="0"/>
              </a:rPr>
              <a:t>Tripitaka</a:t>
            </a:r>
            <a:r>
              <a:rPr lang="fr-FR" sz="2800" dirty="0">
                <a:solidFill>
                  <a:prstClr val="black"/>
                </a:solidFill>
                <a:latin typeface="Freestyle Script" panose="030804020302050B0404" pitchFamily="66" charset="0"/>
              </a:rPr>
              <a:t> </a:t>
            </a:r>
            <a:r>
              <a:rPr lang="fr-FR" sz="2800" dirty="0" err="1">
                <a:solidFill>
                  <a:prstClr val="black"/>
                </a:solidFill>
                <a:latin typeface="Freestyle Script" panose="030804020302050B0404" pitchFamily="66" charset="0"/>
              </a:rPr>
              <a:t>Koreana</a:t>
            </a:r>
            <a:r>
              <a:rPr lang="fr-FR" sz="2800" dirty="0">
                <a:solidFill>
                  <a:prstClr val="black"/>
                </a:solidFill>
                <a:latin typeface="Freestyle Script" panose="030804020302050B0404" pitchFamily="66" charset="0"/>
              </a:rPr>
              <a:t> . Il a fallu 16 ans de travail et la participation de 30 moines pour graver les 81258 blocs de bois .</a:t>
            </a:r>
          </a:p>
          <a:p>
            <a:pPr lvl="0"/>
            <a:r>
              <a:rPr lang="fr-FR" sz="2800" dirty="0">
                <a:solidFill>
                  <a:prstClr val="black"/>
                </a:solidFill>
                <a:latin typeface="Freestyle Script" panose="030804020302050B0404" pitchFamily="66" charset="0"/>
              </a:rPr>
              <a:t>Ces planches de bois, conservées dans ce temple bibliothèque, sont si précieuses qu’elles ont été désignées , comme le temple lui-même, Héritage mondial par l'Unesco .</a:t>
            </a:r>
          </a:p>
          <a:p>
            <a:pPr lvl="0"/>
            <a:r>
              <a:rPr lang="fr-FR" sz="2800" dirty="0">
                <a:solidFill>
                  <a:prstClr val="black"/>
                </a:solidFill>
                <a:latin typeface="Freestyle Script" panose="030804020302050B0404" pitchFamily="66" charset="0"/>
              </a:rPr>
              <a:t>On ne peut pas entrer dans la bibliothèque pour voir les tablettes de près ou pour les prendre en photo. On ne peut les voir qu’à travers les barreaux en bois de la porte .</a:t>
            </a:r>
          </a:p>
          <a:p>
            <a:pPr lvl="0"/>
            <a:endParaRPr lang="fr-FR" sz="3200" dirty="0">
              <a:solidFill>
                <a:prstClr val="black"/>
              </a:solidFill>
              <a:latin typeface="Freestyle Script" panose="030804020302050B0404" pitchFamily="66" charset="0"/>
            </a:endParaRPr>
          </a:p>
        </p:txBody>
      </p:sp>
      <p:pic>
        <p:nvPicPr>
          <p:cNvPr id="3" name="Image 2"/>
          <p:cNvPicPr>
            <a:picLocks noChangeAspect="1"/>
          </p:cNvPicPr>
          <p:nvPr/>
        </p:nvPicPr>
        <p:blipFill>
          <a:blip r:embed="rId2"/>
          <a:stretch>
            <a:fillRect/>
          </a:stretch>
        </p:blipFill>
        <p:spPr>
          <a:xfrm>
            <a:off x="1835696" y="3758292"/>
            <a:ext cx="4536504" cy="3086419"/>
          </a:xfrm>
          <a:prstGeom prst="rect">
            <a:avLst/>
          </a:prstGeom>
        </p:spPr>
      </p:pic>
    </p:spTree>
    <p:extLst>
      <p:ext uri="{BB962C8B-B14F-4D97-AF65-F5344CB8AC3E}">
        <p14:creationId xmlns:p14="http://schemas.microsoft.com/office/powerpoint/2010/main" val="3694163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647</Words>
  <Application>Microsoft Office PowerPoint</Application>
  <PresentationFormat>Affichage à l'écran (4:3)</PresentationFormat>
  <Paragraphs>42</Paragraphs>
  <Slides>17</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17</vt:i4>
      </vt:variant>
    </vt:vector>
  </HeadingPairs>
  <TitlesOfParts>
    <vt:vector size="28" baseType="lpstr">
      <vt:lpstr>맑은 고딕</vt:lpstr>
      <vt:lpstr>Adobe Naskh Medium</vt:lpstr>
      <vt:lpstr>Algerian</vt:lpstr>
      <vt:lpstr>AR BERKLEY</vt:lpstr>
      <vt:lpstr>AR DARLING</vt:lpstr>
      <vt:lpstr>AR HERMANN</vt:lpstr>
      <vt:lpstr>Arial</vt:lpstr>
      <vt:lpstr>Calibri</vt:lpstr>
      <vt:lpstr>Freestyle Script</vt:lpstr>
      <vt:lpstr>French Script MT</vt:lpstr>
      <vt:lpstr>Thème Office</vt:lpstr>
      <vt:lpstr>La Corée du sud</vt:lpstr>
      <vt:lpstr>Nous habitons en Corée du Sud à Sacheon, qui est au Sud du pays. </vt:lpstr>
      <vt:lpstr>Le climat de la Corée du Sud</vt:lpstr>
      <vt:lpstr>Présentation PowerPoint</vt:lpstr>
      <vt:lpstr>Maintenant, je vais vous parler des mers et des fleuves coréens.   </vt:lpstr>
      <vt:lpstr>En Corée, il y a beaucoup de mers et celle que vous avez vue sur la photo est celle qui est à une heure de chez nous.</vt:lpstr>
      <vt:lpstr>Présentation PowerPoint</vt:lpstr>
      <vt:lpstr>Présentation PowerPoint</vt:lpstr>
      <vt:lpstr>Présentation PowerPoint</vt:lpstr>
      <vt:lpstr>Présentation PowerPoint</vt:lpstr>
      <vt:lpstr>Pour commencer : le kimchi.</vt:lpstr>
      <vt:lpstr>Le kimchi est un plat typiquement coréen. Les ingrédients les plus courants du kimchi sont le chou chinois, les carottes, les radis comme le radis blanc, l’ail, le piment rouge, l'oignon blanc frais, les crevettes fermentées ou autres fruits de mer, le gingembre, le sel et le sucre.</vt:lpstr>
      <vt:lpstr>Il existe différents types de kimchi, dont plusieurs variétés régionales ou saisonnières. On trouve par exemple le kaktugi, à base de radis, et l'oisobagi, à base de concombre farci. Le kaennip se compose de couches de feuilles de perilla marinées dans un mélange de sauce de soja, de piments, d'ail, d'oignons verts et d'autres épices.</vt:lpstr>
      <vt:lpstr>Le Mandou</vt:lpstr>
      <vt:lpstr>Présentation PowerPoint</vt:lpstr>
      <vt:lpstr> Nous aussi, nous avons des questions à vous poser !!  -Est-ce que vous savez dire Bonjour, Merci, Joyeux anniversaire et au revoir en breton ?  - Pouvez-vous nous présenter un monument et des spécialités culinaires de Bretagne ?  A bientôt !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climat de la Corée du sud</dc:title>
  <dc:creator>Flo</dc:creator>
  <cp:lastModifiedBy>Flo</cp:lastModifiedBy>
  <cp:revision>24</cp:revision>
  <dcterms:created xsi:type="dcterms:W3CDTF">2017-10-22T01:49:50Z</dcterms:created>
  <dcterms:modified xsi:type="dcterms:W3CDTF">2017-10-25T12:23:29Z</dcterms:modified>
</cp:coreProperties>
</file>