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6" r:id="rId5"/>
    <p:sldId id="258" r:id="rId6"/>
    <p:sldId id="261" r:id="rId7"/>
    <p:sldId id="262" r:id="rId8"/>
    <p:sldId id="263" r:id="rId9"/>
    <p:sldId id="264" r:id="rId10"/>
    <p:sldId id="270" r:id="rId11"/>
    <p:sldId id="269" r:id="rId12"/>
    <p:sldId id="268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2142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B4E0-3E92-4AC2-A1C9-3BD454091B7D}" type="datetimeFigureOut">
              <a:rPr lang="fr-FR" smtClean="0"/>
              <a:pPr/>
              <a:t>06/04/2017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35C5-3AE8-4181-8986-84AE60A018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B4E0-3E92-4AC2-A1C9-3BD454091B7D}" type="datetimeFigureOut">
              <a:rPr lang="fr-FR" smtClean="0"/>
              <a:pPr/>
              <a:t>06/04/2017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35C5-3AE8-4181-8986-84AE60A018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B4E0-3E92-4AC2-A1C9-3BD454091B7D}" type="datetimeFigureOut">
              <a:rPr lang="fr-FR" smtClean="0"/>
              <a:pPr/>
              <a:t>06/04/2017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35C5-3AE8-4181-8986-84AE60A018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B4E0-3E92-4AC2-A1C9-3BD454091B7D}" type="datetimeFigureOut">
              <a:rPr lang="fr-FR" smtClean="0"/>
              <a:pPr/>
              <a:t>06/04/2017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35C5-3AE8-4181-8986-84AE60A018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B4E0-3E92-4AC2-A1C9-3BD454091B7D}" type="datetimeFigureOut">
              <a:rPr lang="fr-FR" smtClean="0"/>
              <a:pPr/>
              <a:t>06/04/2017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35C5-3AE8-4181-8986-84AE60A018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B4E0-3E92-4AC2-A1C9-3BD454091B7D}" type="datetimeFigureOut">
              <a:rPr lang="fr-FR" smtClean="0"/>
              <a:pPr/>
              <a:t>06/04/2017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35C5-3AE8-4181-8986-84AE60A018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B4E0-3E92-4AC2-A1C9-3BD454091B7D}" type="datetimeFigureOut">
              <a:rPr lang="fr-FR" smtClean="0"/>
              <a:pPr/>
              <a:t>06/04/2017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35C5-3AE8-4181-8986-84AE60A018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B4E0-3E92-4AC2-A1C9-3BD454091B7D}" type="datetimeFigureOut">
              <a:rPr lang="fr-FR" smtClean="0"/>
              <a:pPr/>
              <a:t>06/04/2017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35C5-3AE8-4181-8986-84AE60A018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B4E0-3E92-4AC2-A1C9-3BD454091B7D}" type="datetimeFigureOut">
              <a:rPr lang="fr-FR" smtClean="0"/>
              <a:pPr/>
              <a:t>06/04/2017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35C5-3AE8-4181-8986-84AE60A018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B4E0-3E92-4AC2-A1C9-3BD454091B7D}" type="datetimeFigureOut">
              <a:rPr lang="fr-FR" smtClean="0"/>
              <a:pPr/>
              <a:t>06/04/2017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35C5-3AE8-4181-8986-84AE60A018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B4E0-3E92-4AC2-A1C9-3BD454091B7D}" type="datetimeFigureOut">
              <a:rPr lang="fr-FR" smtClean="0"/>
              <a:pPr/>
              <a:t>06/04/2017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0135C5-3AE8-4181-8986-84AE60A0186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4DB4E0-3E92-4AC2-A1C9-3BD454091B7D}" type="datetimeFigureOut">
              <a:rPr lang="fr-FR" smtClean="0"/>
              <a:pPr/>
              <a:t>06/04/2017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0135C5-3AE8-4181-8986-84AE60A0186D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868144" y="4509120"/>
            <a:ext cx="3020960" cy="1067544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L’Ethiopie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76470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+mj-lt"/>
              </a:rPr>
              <a:t>LA FLORE</a:t>
            </a:r>
            <a:endParaRPr lang="fr-FR" sz="2400" b="1" dirty="0">
              <a:latin typeface="+mj-lt"/>
            </a:endParaRPr>
          </a:p>
        </p:txBody>
      </p:sp>
      <p:pic>
        <p:nvPicPr>
          <p:cNvPr id="4098" name="Picture 2" descr="Résultat d’images pour flore ethiop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068960"/>
            <a:ext cx="2123201" cy="302433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67544" y="141277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 smtClean="0">
                <a:latin typeface="+mj-lt"/>
              </a:rPr>
              <a:t>L'Éthiopie dispose d'une </a:t>
            </a:r>
            <a:r>
              <a:rPr lang="fr-FR" sz="2000" b="1" dirty="0" smtClean="0">
                <a:latin typeface="+mj-lt"/>
              </a:rPr>
              <a:t>végétation extrêmement diversifiée </a:t>
            </a:r>
            <a:r>
              <a:rPr lang="fr-FR" sz="2000" dirty="0" smtClean="0">
                <a:latin typeface="+mj-lt"/>
              </a:rPr>
              <a:t>du fait de la grande </a:t>
            </a:r>
            <a:r>
              <a:rPr lang="fr-FR" sz="2000" b="1" dirty="0" smtClean="0">
                <a:latin typeface="+mj-lt"/>
              </a:rPr>
              <a:t>variété de climats et de reliefs </a:t>
            </a:r>
            <a:r>
              <a:rPr lang="fr-FR" sz="2000" dirty="0" smtClean="0">
                <a:latin typeface="+mj-lt"/>
              </a:rPr>
              <a:t>au sein du pays.</a:t>
            </a:r>
          </a:p>
        </p:txBody>
      </p:sp>
      <p:pic>
        <p:nvPicPr>
          <p:cNvPr id="4100" name="Picture 4" descr="http://www.toiquiviensdethiopie.com/wp-content/uploads/2008/01/15134477_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12776"/>
            <a:ext cx="3509721" cy="2016224"/>
          </a:xfrm>
          <a:prstGeom prst="rect">
            <a:avLst/>
          </a:prstGeom>
          <a:noFill/>
        </p:spPr>
      </p:pic>
      <p:pic>
        <p:nvPicPr>
          <p:cNvPr id="4102" name="Picture 6" descr="http://www.toiquiviensdethiopie.com/wp-content/uploads/2008/01/ensete987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645024"/>
            <a:ext cx="2143125" cy="28575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940152" y="5517232"/>
            <a:ext cx="3203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+mj-lt"/>
              </a:rPr>
              <a:t>L’</a:t>
            </a:r>
            <a:r>
              <a:rPr lang="fr-FR" sz="2000" b="1" dirty="0" err="1" smtClean="0">
                <a:latin typeface="+mj-lt"/>
              </a:rPr>
              <a:t>ensète</a:t>
            </a:r>
            <a:r>
              <a:rPr lang="fr-FR" sz="2000" b="1" dirty="0" smtClean="0">
                <a:latin typeface="+mj-lt"/>
              </a:rPr>
              <a:t> (ou faux bananier), un arbre miraculeux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5364088" y="5013176"/>
            <a:ext cx="864096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23528" y="1124744"/>
            <a:ext cx="18409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QUIZ</a:t>
            </a:r>
            <a:endParaRPr lang="fr-FR" sz="2400" dirty="0" smtClean="0"/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67544" y="1988840"/>
            <a:ext cx="59766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fr-FR" sz="2000" dirty="0" smtClean="0">
                <a:latin typeface="+mj-lt"/>
              </a:rPr>
              <a:t>Quelle est la capitale de l’Ethiopie ?</a:t>
            </a:r>
          </a:p>
          <a:p>
            <a:pPr marL="457200" indent="-457200">
              <a:buAutoNum type="arabicPeriod"/>
            </a:pPr>
            <a:r>
              <a:rPr lang="fr-FR" sz="2000" dirty="0" smtClean="0">
                <a:latin typeface="+mj-lt"/>
              </a:rPr>
              <a:t>Dans quelle région du monde se situe t’elle ?</a:t>
            </a:r>
          </a:p>
          <a:p>
            <a:pPr marL="457200" indent="-457200">
              <a:buAutoNum type="arabicPeriod"/>
            </a:pPr>
            <a:r>
              <a:rPr lang="fr-FR" sz="2000" dirty="0" smtClean="0">
                <a:latin typeface="+mj-lt"/>
              </a:rPr>
              <a:t>Cite un monument connu de l’Ethiopie ?</a:t>
            </a:r>
          </a:p>
          <a:p>
            <a:pPr marL="457200" indent="-457200">
              <a:buAutoNum type="arabicPeriod"/>
            </a:pPr>
            <a:r>
              <a:rPr lang="fr-FR" sz="2000" dirty="0" smtClean="0">
                <a:latin typeface="+mj-lt"/>
              </a:rPr>
              <a:t>Quelle est la monnaie éthiopienne ?</a:t>
            </a:r>
          </a:p>
          <a:p>
            <a:pPr marL="457200" indent="-457200">
              <a:buAutoNum type="arabicPeriod"/>
            </a:pPr>
            <a:r>
              <a:rPr lang="fr-FR" sz="2000" dirty="0" smtClean="0">
                <a:latin typeface="+mj-lt"/>
              </a:rPr>
              <a:t>Quelles sont les couleurs du drapeau de l’Ethiopie?</a:t>
            </a:r>
            <a:endParaRPr lang="fr-FR" sz="2000" dirty="0" smtClean="0"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ésultat de recherche d'images pour &quot;merci !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628800"/>
            <a:ext cx="2736304" cy="2990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343352" cy="4773297"/>
          </a:xfrm>
          <a:prstGeom prst="rect">
            <a:avLst/>
          </a:prstGeom>
          <a:noFill/>
        </p:spPr>
      </p:pic>
      <p:cxnSp>
        <p:nvCxnSpPr>
          <p:cNvPr id="6" name="Connecteur droit avec flèche 5"/>
          <p:cNvCxnSpPr/>
          <p:nvPr/>
        </p:nvCxnSpPr>
        <p:spPr>
          <a:xfrm flipV="1">
            <a:off x="4139952" y="3356992"/>
            <a:ext cx="648072" cy="27363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275856" y="6093296"/>
            <a:ext cx="1872208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+mj-lt"/>
              </a:rPr>
              <a:t>ETHIOPIE</a:t>
            </a:r>
            <a:endParaRPr lang="fr-FR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220072" y="917912"/>
            <a:ext cx="392392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b="1" dirty="0" smtClean="0">
                <a:latin typeface="+mj-lt"/>
              </a:rPr>
              <a:t> Etat de la Corne de l’Afrique</a:t>
            </a:r>
          </a:p>
          <a:p>
            <a:pPr>
              <a:buFont typeface="Arial" pitchFamily="34" charset="0"/>
              <a:buChar char="•"/>
            </a:pPr>
            <a:r>
              <a:rPr lang="fr-FR" sz="2000" b="1" dirty="0" smtClean="0">
                <a:latin typeface="+mj-lt"/>
              </a:rPr>
              <a:t> Considéré comme un berceau de l'humanité</a:t>
            </a:r>
          </a:p>
          <a:p>
            <a:pPr>
              <a:buFont typeface="Arial" pitchFamily="34" charset="0"/>
              <a:buChar char="•"/>
            </a:pPr>
            <a:r>
              <a:rPr lang="fr-FR" sz="2000" b="1" dirty="0" smtClean="0">
                <a:latin typeface="+mj-lt"/>
              </a:rPr>
              <a:t> Pays voisin de l'Érythrée (ancienne province), de la Somalie, du Soudan, du Soudan du Sud, du Kenya et de la République de Djibouti</a:t>
            </a:r>
          </a:p>
          <a:p>
            <a:pPr>
              <a:buFont typeface="Arial" pitchFamily="34" charset="0"/>
              <a:buChar char="•"/>
            </a:pPr>
            <a:r>
              <a:rPr lang="fr-FR" sz="2000" b="1" dirty="0" smtClean="0">
                <a:latin typeface="+mj-lt"/>
              </a:rPr>
              <a:t> Il est le deuxième pays le plus peuplé d’Afrique et le neuvième pour sa superficie</a:t>
            </a:r>
          </a:p>
          <a:p>
            <a:pPr>
              <a:buFont typeface="Arial" pitchFamily="34" charset="0"/>
              <a:buChar char="•"/>
            </a:pPr>
            <a:r>
              <a:rPr lang="fr-FR" sz="2000" b="1" dirty="0" smtClean="0">
                <a:latin typeface="+mj-lt"/>
              </a:rPr>
              <a:t> Il compte environ 92,2 millions d’habitants</a:t>
            </a:r>
          </a:p>
          <a:p>
            <a:pPr>
              <a:buFont typeface="Arial" pitchFamily="34" charset="0"/>
              <a:buChar char="•"/>
            </a:pPr>
            <a:r>
              <a:rPr lang="fr-FR" sz="2000" b="1" dirty="0" smtClean="0">
                <a:latin typeface="+mj-lt"/>
              </a:rPr>
              <a:t> Superficie : 1 127 127 de km2</a:t>
            </a:r>
          </a:p>
          <a:p>
            <a:pPr>
              <a:buFont typeface="Arial" pitchFamily="34" charset="0"/>
              <a:buChar char="•"/>
            </a:pPr>
            <a:r>
              <a:rPr lang="fr-FR" sz="2000" b="1" dirty="0" smtClean="0">
                <a:latin typeface="+mj-lt"/>
              </a:rPr>
              <a:t> Capitale : Addis-Abeba</a:t>
            </a:r>
          </a:p>
          <a:p>
            <a:pPr>
              <a:buFont typeface="Arial" pitchFamily="34" charset="0"/>
              <a:buChar char="•"/>
            </a:pPr>
            <a:r>
              <a:rPr lang="fr-FR" sz="2000" b="1" dirty="0" smtClean="0">
                <a:latin typeface="+mj-lt"/>
              </a:rPr>
              <a:t> République fédérale</a:t>
            </a:r>
          </a:p>
          <a:p>
            <a:pPr>
              <a:buFont typeface="Arial" pitchFamily="34" charset="0"/>
              <a:buChar char="•"/>
            </a:pPr>
            <a:r>
              <a:rPr lang="fr-FR" sz="2000" b="1" dirty="0" smtClean="0">
                <a:latin typeface="+mj-lt"/>
              </a:rPr>
              <a:t> Langue : l’amharique</a:t>
            </a:r>
          </a:p>
          <a:p>
            <a:pPr>
              <a:buFont typeface="Arial" pitchFamily="34" charset="0"/>
              <a:buChar char="•"/>
            </a:pPr>
            <a:r>
              <a:rPr lang="fr-FR" sz="2000" b="1" dirty="0" smtClean="0">
                <a:latin typeface="+mj-lt"/>
              </a:rPr>
              <a:t> Habitants : Éthiopiens</a:t>
            </a:r>
          </a:p>
          <a:p>
            <a:pPr>
              <a:buFont typeface="Arial" pitchFamily="34" charset="0"/>
              <a:buChar char="•"/>
            </a:pPr>
            <a:r>
              <a:rPr lang="fr-FR" sz="2000" b="1" dirty="0" smtClean="0">
                <a:latin typeface="+mj-lt"/>
              </a:rPr>
              <a:t> Monnaie : Birr </a:t>
            </a:r>
            <a:r>
              <a:rPr lang="fr-FR" b="1" dirty="0" smtClean="0">
                <a:latin typeface="+mj-lt"/>
              </a:rPr>
              <a:t>(1 EUR = 24,37 Birr)</a:t>
            </a:r>
          </a:p>
        </p:txBody>
      </p:sp>
      <p:pic>
        <p:nvPicPr>
          <p:cNvPr id="11268" name="Picture 4" descr="Résultat d’images pour carte ethiop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4901409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Résultat de recherche d'images pour &quot;vue riyad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556" name="AutoShape 4" descr="Résultat de recherche d'images pour &quot;vue riyad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42" name="Picture 2" descr="Résultat d’images pour Addis Abe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44824"/>
            <a:ext cx="4476634" cy="3672408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0" y="1844824"/>
            <a:ext cx="4355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+mj-lt"/>
              </a:rPr>
              <a:t> Addis-Abeba a une </a:t>
            </a:r>
            <a:r>
              <a:rPr lang="fr-FR" sz="2000" b="1" dirty="0" smtClean="0">
                <a:latin typeface="+mj-lt"/>
              </a:rPr>
              <a:t>population de 3 millions d’habitants </a:t>
            </a:r>
            <a:r>
              <a:rPr lang="fr-FR" sz="2000" dirty="0" smtClean="0">
                <a:latin typeface="+mj-lt"/>
              </a:rPr>
              <a:t>et culmine jusqu’à </a:t>
            </a:r>
          </a:p>
          <a:p>
            <a:r>
              <a:rPr lang="fr-FR" sz="2000" b="1" dirty="0" smtClean="0">
                <a:latin typeface="+mj-lt"/>
              </a:rPr>
              <a:t>2 600 m de haut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+mj-lt"/>
              </a:rPr>
              <a:t> Cette hauteur la </a:t>
            </a:r>
            <a:r>
              <a:rPr lang="fr-FR" sz="2000" b="1" dirty="0" smtClean="0">
                <a:latin typeface="+mj-lt"/>
              </a:rPr>
              <a:t>classe quatrième capitale mondiale en hauteur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+mj-lt"/>
              </a:rPr>
              <a:t> Même à Addis-Abeba, les </a:t>
            </a:r>
            <a:r>
              <a:rPr lang="fr-FR" sz="2000" b="1" dirty="0" smtClean="0">
                <a:latin typeface="+mj-lt"/>
              </a:rPr>
              <a:t>paysages sont différents </a:t>
            </a:r>
            <a:r>
              <a:rPr lang="fr-FR" sz="2000" dirty="0" smtClean="0">
                <a:latin typeface="+mj-lt"/>
              </a:rPr>
              <a:t>(Sur la photo, nous pouvons voir une grande </a:t>
            </a:r>
            <a:r>
              <a:rPr lang="fr-FR" sz="2000" b="1" dirty="0" smtClean="0">
                <a:latin typeface="+mj-lt"/>
              </a:rPr>
              <a:t>rue bondée </a:t>
            </a:r>
            <a:r>
              <a:rPr lang="fr-FR" sz="2000" dirty="0" smtClean="0">
                <a:latin typeface="+mj-lt"/>
              </a:rPr>
              <a:t>et en arrière plan, des </a:t>
            </a:r>
            <a:r>
              <a:rPr lang="fr-FR" sz="2000" b="1" dirty="0" smtClean="0">
                <a:latin typeface="+mj-lt"/>
              </a:rPr>
              <a:t>montagnes</a:t>
            </a:r>
            <a:r>
              <a:rPr lang="fr-FR" sz="2000" dirty="0" smtClean="0">
                <a:latin typeface="+mj-lt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+mj-lt"/>
              </a:rPr>
              <a:t> Addis-Abeba est aujourd'hui le </a:t>
            </a:r>
            <a:r>
              <a:rPr lang="fr-FR" sz="2000" b="1" dirty="0" smtClean="0">
                <a:latin typeface="+mj-lt"/>
              </a:rPr>
              <a:t>siège de la Commission Economique pour l'Afrique (CEA) et de l'Union africaine</a:t>
            </a:r>
            <a:endParaRPr lang="fr-FR" sz="2000" b="1" dirty="0">
              <a:latin typeface="+mj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51520" y="980728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+mj-lt"/>
              </a:rPr>
              <a:t>LA CAPITALE </a:t>
            </a:r>
            <a:r>
              <a:rPr lang="fr-FR" sz="2800" b="1" dirty="0" smtClean="0"/>
              <a:t> : </a:t>
            </a:r>
            <a:r>
              <a:rPr lang="fr-FR" sz="2800" b="1" dirty="0" smtClean="0">
                <a:latin typeface="+mj-lt"/>
              </a:rPr>
              <a:t>ADDIS-ABEBA</a:t>
            </a:r>
            <a:endParaRPr lang="fr-FR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755576" y="98072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+mj-lt"/>
              </a:rPr>
              <a:t>LES CLIMATS</a:t>
            </a:r>
            <a:endParaRPr lang="fr-FR" sz="2800" b="1" dirty="0"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39552" y="1844824"/>
            <a:ext cx="31683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j-lt"/>
              </a:rPr>
              <a:t>En Éthiopie, les </a:t>
            </a:r>
            <a:r>
              <a:rPr lang="fr-FR" sz="2000" b="1" dirty="0" smtClean="0">
                <a:latin typeface="+mj-lt"/>
              </a:rPr>
              <a:t>climats sont différents</a:t>
            </a:r>
            <a:r>
              <a:rPr lang="fr-FR" sz="2000" dirty="0" smtClean="0">
                <a:latin typeface="+mj-lt"/>
              </a:rPr>
              <a:t>,  du climat </a:t>
            </a:r>
            <a:r>
              <a:rPr lang="fr-FR" sz="2000" b="1" dirty="0" smtClean="0">
                <a:latin typeface="+mj-lt"/>
              </a:rPr>
              <a:t>désertique</a:t>
            </a:r>
            <a:r>
              <a:rPr lang="fr-FR" sz="2000" dirty="0" smtClean="0">
                <a:latin typeface="+mj-lt"/>
              </a:rPr>
              <a:t> au </a:t>
            </a:r>
            <a:r>
              <a:rPr lang="fr-FR" sz="2000" b="1" dirty="0" smtClean="0">
                <a:latin typeface="+mj-lt"/>
              </a:rPr>
              <a:t>montagnard.</a:t>
            </a:r>
          </a:p>
          <a:p>
            <a:r>
              <a:rPr lang="fr-FR" sz="2000" dirty="0" smtClean="0">
                <a:latin typeface="+mj-lt"/>
              </a:rPr>
              <a:t>On peut avoir chaud ou froid. </a:t>
            </a:r>
          </a:p>
          <a:p>
            <a:r>
              <a:rPr lang="fr-FR" sz="2000" dirty="0" smtClean="0">
                <a:latin typeface="+mj-lt"/>
              </a:rPr>
              <a:t>C’est la </a:t>
            </a:r>
            <a:r>
              <a:rPr lang="fr-FR" sz="2000" b="1" dirty="0" smtClean="0">
                <a:latin typeface="+mj-lt"/>
              </a:rPr>
              <a:t>saison des pluies de mai jusqu’à septembre</a:t>
            </a:r>
            <a:r>
              <a:rPr lang="fr-FR" sz="2000" dirty="0" smtClean="0">
                <a:latin typeface="+mj-lt"/>
              </a:rPr>
              <a:t>. </a:t>
            </a:r>
          </a:p>
          <a:p>
            <a:r>
              <a:rPr lang="fr-FR" sz="2000" dirty="0" smtClean="0">
                <a:latin typeface="+mj-lt"/>
              </a:rPr>
              <a:t>L’est de l’Ethiopie est plus aride que le nord et l’ouest de l’Ethiopie</a:t>
            </a:r>
            <a:r>
              <a:rPr lang="fr-FR" sz="2000" dirty="0" smtClean="0">
                <a:latin typeface="+mj-lt"/>
              </a:rPr>
              <a:t>.</a:t>
            </a:r>
            <a:endParaRPr lang="fr-FR" sz="2000" dirty="0" smtClean="0">
              <a:latin typeface="+mj-lt"/>
            </a:endParaRPr>
          </a:p>
        </p:txBody>
      </p:sp>
      <p:pic>
        <p:nvPicPr>
          <p:cNvPr id="8194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908720"/>
            <a:ext cx="4629760" cy="2856639"/>
          </a:xfrm>
          <a:prstGeom prst="rect">
            <a:avLst/>
          </a:prstGeom>
          <a:noFill/>
        </p:spPr>
      </p:pic>
      <p:pic>
        <p:nvPicPr>
          <p:cNvPr id="8196" name="Picture 4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933056"/>
            <a:ext cx="4798292" cy="2658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539552" y="1052736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+mj-lt"/>
              </a:rPr>
              <a:t>LES MONUMENTS PRINCIPAUX </a:t>
            </a:r>
            <a:endParaRPr lang="fr-FR" sz="2800" b="1" dirty="0">
              <a:latin typeface="+mj-lt"/>
            </a:endParaRPr>
          </a:p>
        </p:txBody>
      </p:sp>
      <p:sp>
        <p:nvSpPr>
          <p:cNvPr id="7170" name="AutoShape 2" descr="data:image/jpeg;base64,/9j/4AAQSkZJRgABAQAAAQABAAD/2wCEAAkGBwgHBgkIBwgKCgkLDRYPDQwMDRsUFRAWIB0iIiAdHx8kKDQsJCYxJx8fLT0tMTU3Ojo6Iys/RD84QzQ5OjcBCgoKDQwNGg8PGjclHyU3Nzc3Nzc3Nzc3Nzc3Nzc3Nzc3Nzc3Nzc3Nzc3Nzc3Nzc3Nzc3Nzc3Nzc3Nzc3Nzc3N//AABEIAFAAUAMBIgACEQEDEQH/xAAaAAADAQEBAQAAAAAAAAAAAAADBAUGAQIA/8QANRAAAgEDAgQEAwcDBQAAAAAAAQIDAAQREiEFEzFBIlFhcQYUgSMyQpGhsfBDweEVM1Jy8f/EABgBAAMBAQAAAAAAAAAAAAAAAAABAgME/8QAHxEAAgICAwEBAQAAAAAAAAAAAAECESExAxJBExQE/9oADAMBAAIRAxEAPwDd6j51zUe1Z/Wy9Gb869/MTL/VYD1auqjhsvajXNZqMt5cLjx6h6ijxcQYkCWPbzWihplLWa6HNAWeJlLCRcDekv8AW7RYmkZgCv8ATJ8XX9ulS2lsayVA5r1rNS24rC8Oq3wxzjc7++KlR8a4g8d1LHEhjtxqPNGNXmBjv5fSpc0h0asPXdZrKL8WwOvM0rEqxh3DMNX0HvXeBcbu726yxje0kdiHGcoNsA/nTUk9A1QpdXkDIYxKuth4SD0NQZeI3ihFFzA6u4R1zlk88jvtt70GC6SVA0wVds+/rQ7q5DRjTFugLAsu21ccv6XJ6BJI1MXFbZn0ljGvTU404PqDXRxWFXkWRgvLO5B2x51hoeIGfRz1dyy6srg5XOxx1pmG5iYlUZiMgKx7A9jVfqloSirNTLxoMzxxxHQDvIrH9hUJ5wsrYVioYa0A1EDPWlpOJtavy1RdR6kLTMbfMMJZEDFiSSFOcYGKiXI5ZkaxSWhlLos628I8RJwGG4Awc/rXu24w/CnmQKHQsMocfn5n/FSrpJZJpXOl0wqoy51A56H16miKsquEnRJFOSrkYP5efWmnWUOSKU62t9f6QwhjK/a8iL7w6j2OcYPvVaw4vwiwt0tLNWVE81Y/U+tZFJW1HUrCIoDkHGACa7E+ZWMKMQozhWO3/u9ax5TOUfC/b/C0wheXiI5UPQsTjPmMUFOFcPnbPD71ZUxpMAwQe2Tkjyqp8WXMtzaxv9o1uqjMY+6rYIKn2INYRL6bhtroMckTMTpcjwn6iufody4uP1F2f4ajB1veQRLjHLT8K4xgNgDrign4MmSyW5k4tFcRWb6Wgthp1DBZhncFgO1T7S8mWwlW4L5dQ0Zz9D/PStdwTgvFOJ8Mtob4fKWUaMyRkaXmJG5PcDB9zvVUoh8Y3hErh3AuE3k95bpeXLmCZgGcAOQGxqx5ZB/vTXEIOQrCO4GlB5bkU8IraPiUsaPG8onY3B5WZNWBlVbbAJ0scdSB60zNBZTgie21odsPuN6zlvBk4VoykEHNvYpomZItJwxJwNtj09cfWnk1anhKldzhyPFgD/iaH8R3y2fGLFVhlNsIfEuMYGTgq3fGB7dO9UrW5tk4at/Pcs0ix8wRYKkjUwAyB1yrfw1TTxRouLt6HtuD23y7TyTGZmPhSRNOoe1Sry6t+HpbtLG+tpC3JjQAaBlTgnY+IY9KYsfiuGS5XmHmAoXwY99XZQN8nOO+NulebSzZo7uzv4xIkzcyOUBVZTgZ1AbA58jvvmko1li+aTyNyzPcnkYcxSXTXPLPTSy7An3yaE3DbUmRHtWAHYyHAH8FMObgjUYyEWOOJgBuMBSGPqdIFfaeYqtJFsd9xnapm3eCm5eGb4K1onxStonD2lgjuJWZh0iKrlQB0OWwcf5rXcM+I2HxB8xPG/ybRoDG6NrUHrt0yGGcgbj9JMVukdw7rFgvKdQAGM6fTrTty6Bo+WMuI1UjQSAMDAB+pHpirbBOVC/yMUM91aTOt9JHck8zGdRJyG9DginJC2gb537bUKGWNZpDC7KARjKEdgfr/PKuGVOb4R4sgatHX6496zldk0xfiNhBfC2M4ldhMACrjAyCSD6HT274pYWckNlBFeGMyRwshihyUDGVyACdzgY/WqLSFU2iJYtkMRv0OK5MWumuzagqrSEw6zvkdAfqD+tXGTSKSZE4HwuGz4tOeZzBGCVbSQFJYr3/AOp9s1otKsdtQBbHU5JoUWk3BmVljDgAK74BwSSQT336USaYQSSF2UoMMDt0NKWWJ2c+QIVYY3nCkk6i4ODg4J8yM7dd69GykklVy8ucY2fTsO3SmVgZJ0laeTUQF06gF/aqTqhVmGxI0nUPKi7N7yZs8K+0LhWDtIGducRvgAkYHfH1xvRzbTMDl3VckahI3Tby6VSaEFyyuygnoMHPp7UJLcRt9lgKdzgDJNFlJCCxT6j9sVUHO6uf1xXSkjRjE4KnY6F3zv3zt+VUdsHKk5P4hvXiUZXQYWYH8KilYdLJgIUkc1c/d/2s+fU5ospleFEgCnuWUZ39aPMsaMFV3jY7kK27e+r+1HDI4bQ7eXhYfpRYqSwRmgneViIcE/hfbpt1G3ej/wCiS3Lq0bctYSy6Sc603I/c07JrDpoimlLHbxgafXFUrbLAEgkDfxDy9KCWkkf/2Q=="/>
          <p:cNvSpPr>
            <a:spLocks noChangeAspect="1" noChangeArrowheads="1"/>
          </p:cNvSpPr>
          <p:nvPr/>
        </p:nvSpPr>
        <p:spPr bwMode="auto">
          <a:xfrm>
            <a:off x="155575" y="-365125"/>
            <a:ext cx="762000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172" name="AutoShape 4" descr="data:image/jpeg;base64,/9j/4AAQSkZJRgABAQAAAQABAAD/2wCEAAkGBwgHBgkIBwgKCgkLDRYPDQwMDRsUFRAWIB0iIiAdHx8kKDQsJCYxJx8fLT0tMTU3Ojo6Iys/RD84QzQ5OjcBCgoKDQwNGg8PGjclHyU3Nzc3Nzc3Nzc3Nzc3Nzc3Nzc3Nzc3Nzc3Nzc3Nzc3Nzc3Nzc3Nzc3Nzc3Nzc3Nzc3N//AABEIAFAAUAMBIgACEQEDEQH/xAAaAAADAQEBAQAAAAAAAAAAAAADBAUGAQIA/8QANRAAAgEDAgQEAwcDBQAAAAAAAQIDAAQREiEFEzFBIlFhcQYUgSMyQpGhsfBDweEVM1Jy8f/EABgBAAMBAQAAAAAAAAAAAAAAAAABAgME/8QAHxEAAgICAwEBAQAAAAAAAAAAAAECESExAxJBExQE/9oADAMBAAIRAxEAPwDd6j51zUe1Z/Wy9Gb869/MTL/VYD1auqjhsvajXNZqMt5cLjx6h6ijxcQYkCWPbzWihplLWa6HNAWeJlLCRcDekv8AW7RYmkZgCv8ATJ8XX9ulS2lsayVA5r1rNS24rC8Oq3wxzjc7++KlR8a4g8d1LHEhjtxqPNGNXmBjv5fSpc0h0asPXdZrKL8WwOvM0rEqxh3DMNX0HvXeBcbu726yxje0kdiHGcoNsA/nTUk9A1QpdXkDIYxKuth4SD0NQZeI3ihFFzA6u4R1zlk88jvtt70GC6SVA0wVds+/rQ7q5DRjTFugLAsu21ccv6XJ6BJI1MXFbZn0ljGvTU404PqDXRxWFXkWRgvLO5B2x51hoeIGfRz1dyy6srg5XOxx1pmG5iYlUZiMgKx7A9jVfqloSirNTLxoMzxxxHQDvIrH9hUJ5wsrYVioYa0A1EDPWlpOJtavy1RdR6kLTMbfMMJZEDFiSSFOcYGKiXI5ZkaxSWhlLos628I8RJwGG4Awc/rXu24w/CnmQKHQsMocfn5n/FSrpJZJpXOl0wqoy51A56H16miKsquEnRJFOSrkYP5efWmnWUOSKU62t9f6QwhjK/a8iL7w6j2OcYPvVaw4vwiwt0tLNWVE81Y/U+tZFJW1HUrCIoDkHGACa7E+ZWMKMQozhWO3/u9ax5TOUfC/b/C0wheXiI5UPQsTjPmMUFOFcPnbPD71ZUxpMAwQe2Tkjyqp8WXMtzaxv9o1uqjMY+6rYIKn2INYRL6bhtroMckTMTpcjwn6iufody4uP1F2f4ajB1veQRLjHLT8K4xgNgDrign4MmSyW5k4tFcRWb6Wgthp1DBZhncFgO1T7S8mWwlW4L5dQ0Zz9D/PStdwTgvFOJ8Mtob4fKWUaMyRkaXmJG5PcDB9zvVUoh8Y3hErh3AuE3k95bpeXLmCZgGcAOQGxqx5ZB/vTXEIOQrCO4GlB5bkU8IraPiUsaPG8onY3B5WZNWBlVbbAJ0scdSB60zNBZTgie21odsPuN6zlvBk4VoykEHNvYpomZItJwxJwNtj09cfWnk1anhKldzhyPFgD/iaH8R3y2fGLFVhlNsIfEuMYGTgq3fGB7dO9UrW5tk4at/Pcs0ix8wRYKkjUwAyB1yrfw1TTxRouLt6HtuD23y7TyTGZmPhSRNOoe1Sry6t+HpbtLG+tpC3JjQAaBlTgnY+IY9KYsfiuGS5XmHmAoXwY99XZQN8nOO+NulebSzZo7uzv4xIkzcyOUBVZTgZ1AbA58jvvmko1li+aTyNyzPcnkYcxSXTXPLPTSy7An3yaE3DbUmRHtWAHYyHAH8FMObgjUYyEWOOJgBuMBSGPqdIFfaeYqtJFsd9xnapm3eCm5eGb4K1onxStonD2lgjuJWZh0iKrlQB0OWwcf5rXcM+I2HxB8xPG/ybRoDG6NrUHrt0yGGcgbj9JMVukdw7rFgvKdQAGM6fTrTty6Bo+WMuI1UjQSAMDAB+pHpirbBOVC/yMUM91aTOt9JHck8zGdRJyG9DginJC2gb537bUKGWNZpDC7KARjKEdgfr/PKuGVOb4R4sgatHX6496zldk0xfiNhBfC2M4ldhMACrjAyCSD6HT274pYWckNlBFeGMyRwshihyUDGVyACdzgY/WqLSFU2iJYtkMRv0OK5MWumuzagqrSEw6zvkdAfqD+tXGTSKSZE4HwuGz4tOeZzBGCVbSQFJYr3/AOp9s1otKsdtQBbHU5JoUWk3BmVljDgAK74BwSSQT336USaYQSSF2UoMMDt0NKWWJ2c+QIVYY3nCkk6i4ODg4J8yM7dd69GykklVy8ucY2fTsO3SmVgZJ0laeTUQF06gF/aqTqhVmGxI0nUPKi7N7yZs8K+0LhWDtIGducRvgAkYHfH1xvRzbTMDl3VckahI3Tby6VSaEFyyuygnoMHPp7UJLcRt9lgKdzgDJNFlJCCxT6j9sVUHO6uf1xXSkjRjE4KnY6F3zv3zt+VUdsHKk5P4hvXiUZXQYWYH8KilYdLJgIUkc1c/d/2s+fU5ospleFEgCnuWUZ39aPMsaMFV3jY7kK27e+r+1HDI4bQ7eXhYfpRYqSwRmgneViIcE/hfbpt1G3ej/wCiS3Lq0bctYSy6Sc603I/c07JrDpoimlLHbxgafXFUrbLAEgkDfxDy9KCWkkf/2Q=="/>
          <p:cNvSpPr>
            <a:spLocks noChangeAspect="1" noChangeArrowheads="1"/>
          </p:cNvSpPr>
          <p:nvPr/>
        </p:nvSpPr>
        <p:spPr bwMode="auto">
          <a:xfrm>
            <a:off x="155575" y="-365125"/>
            <a:ext cx="762000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174" name="AutoShape 6" descr="data:image/jpeg;base64,/9j/4AAQSkZJRgABAQAAAQABAAD/2wCEAAkGBwgHBgkIBwgKCgkLDRYPDQwMDRsUFRAWIB0iIiAdHx8kKDQsJCYxJx8fLT0tMTU3Ojo6Iys/RD84QzQ5OjcBCgoKDQwNGg8PGjclHyU3Nzc3Nzc3Nzc3Nzc3Nzc3Nzc3Nzc3Nzc3Nzc3Nzc3Nzc3Nzc3Nzc3Nzc3Nzc3Nzc3N//AABEIAFAAUAMBIgACEQEDEQH/xAAaAAADAQEBAQAAAAAAAAAAAAADBAUGAQIA/8QANRAAAgEDAgQEAwcDBQAAAAAAAQIDAAQREiEFEzFBIlFhcQYUgSMyQpGhsfBDweEVM1Jy8f/EABgBAAMBAQAAAAAAAAAAAAAAAAABAgME/8QAHxEAAgICAwEBAQAAAAAAAAAAAAECESExAxJBExQE/9oADAMBAAIRAxEAPwDd6j51zUe1Z/Wy9Gb869/MTL/VYD1auqjhsvajXNZqMt5cLjx6h6ijxcQYkCWPbzWihplLWa6HNAWeJlLCRcDekv8AW7RYmkZgCv8ATJ8XX9ulS2lsayVA5r1rNS24rC8Oq3wxzjc7++KlR8a4g8d1LHEhjtxqPNGNXmBjv5fSpc0h0asPXdZrKL8WwOvM0rEqxh3DMNX0HvXeBcbu726yxje0kdiHGcoNsA/nTUk9A1QpdXkDIYxKuth4SD0NQZeI3ihFFzA6u4R1zlk88jvtt70GC6SVA0wVds+/rQ7q5DRjTFugLAsu21ccv6XJ6BJI1MXFbZn0ljGvTU404PqDXRxWFXkWRgvLO5B2x51hoeIGfRz1dyy6srg5XOxx1pmG5iYlUZiMgKx7A9jVfqloSirNTLxoMzxxxHQDvIrH9hUJ5wsrYVioYa0A1EDPWlpOJtavy1RdR6kLTMbfMMJZEDFiSSFOcYGKiXI5ZkaxSWhlLos628I8RJwGG4Awc/rXu24w/CnmQKHQsMocfn5n/FSrpJZJpXOl0wqoy51A56H16miKsquEnRJFOSrkYP5efWmnWUOSKU62t9f6QwhjK/a8iL7w6j2OcYPvVaw4vwiwt0tLNWVE81Y/U+tZFJW1HUrCIoDkHGACa7E+ZWMKMQozhWO3/u9ax5TOUfC/b/C0wheXiI5UPQsTjPmMUFOFcPnbPD71ZUxpMAwQe2Tkjyqp8WXMtzaxv9o1uqjMY+6rYIKn2INYRL6bhtroMckTMTpcjwn6iufody4uP1F2f4ajB1veQRLjHLT8K4xgNgDrign4MmSyW5k4tFcRWb6Wgthp1DBZhncFgO1T7S8mWwlW4L5dQ0Zz9D/PStdwTgvFOJ8Mtob4fKWUaMyRkaXmJG5PcDB9zvVUoh8Y3hErh3AuE3k95bpeXLmCZgGcAOQGxqx5ZB/vTXEIOQrCO4GlB5bkU8IraPiUsaPG8onY3B5WZNWBlVbbAJ0scdSB60zNBZTgie21odsPuN6zlvBk4VoykEHNvYpomZItJwxJwNtj09cfWnk1anhKldzhyPFgD/iaH8R3y2fGLFVhlNsIfEuMYGTgq3fGB7dO9UrW5tk4at/Pcs0ix8wRYKkjUwAyB1yrfw1TTxRouLt6HtuD23y7TyTGZmPhSRNOoe1Sry6t+HpbtLG+tpC3JjQAaBlTgnY+IY9KYsfiuGS5XmHmAoXwY99XZQN8nOO+NulebSzZo7uzv4xIkzcyOUBVZTgZ1AbA58jvvmko1li+aTyNyzPcnkYcxSXTXPLPTSy7An3yaE3DbUmRHtWAHYyHAH8FMObgjUYyEWOOJgBuMBSGPqdIFfaeYqtJFsd9xnapm3eCm5eGb4K1onxStonD2lgjuJWZh0iKrlQB0OWwcf5rXcM+I2HxB8xPG/ybRoDG6NrUHrt0yGGcgbj9JMVukdw7rFgvKdQAGM6fTrTty6Bo+WMuI1UjQSAMDAB+pHpirbBOVC/yMUM91aTOt9JHck8zGdRJyG9DginJC2gb537bUKGWNZpDC7KARjKEdgfr/PKuGVOb4R4sgatHX6496zldk0xfiNhBfC2M4ldhMACrjAyCSD6HT274pYWckNlBFeGMyRwshihyUDGVyACdzgY/WqLSFU2iJYtkMRv0OK5MWumuzagqrSEw6zvkdAfqD+tXGTSKSZE4HwuGz4tOeZzBGCVbSQFJYr3/AOp9s1otKsdtQBbHU5JoUWk3BmVljDgAK74BwSSQT336USaYQSSF2UoMMDt0NKWWJ2c+QIVYY3nCkk6i4ODg4J8yM7dd69GykklVy8ucY2fTsO3SmVgZJ0laeTUQF06gF/aqTqhVmGxI0nUPKi7N7yZs8K+0LhWDtIGducRvgAkYHfH1xvRzbTMDl3VckahI3Tby6VSaEFyyuygnoMHPp7UJLcRt9lgKdzgDJNFlJCCxT6j9sVUHO6uf1xXSkjRjE4KnY6F3zv3zt+VUdsHKk5P4hvXiUZXQYWYH8KilYdLJgIUkc1c/d/2s+fU5ospleFEgCnuWUZ39aPMsaMFV3jY7kK27e+r+1HDI4bQ7eXhYfpRYqSwRmgneViIcE/hfbpt1G3ej/wCiS3Lq0bctYSy6Sc603I/c07JrDpoimlLHbxgafXFUrbLAEgkDfxDy9KCWkkf/2Q=="/>
          <p:cNvSpPr>
            <a:spLocks noChangeAspect="1" noChangeArrowheads="1"/>
          </p:cNvSpPr>
          <p:nvPr/>
        </p:nvSpPr>
        <p:spPr bwMode="auto">
          <a:xfrm>
            <a:off x="155575" y="-365125"/>
            <a:ext cx="762000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176" name="AutoShape 8" descr="data:image/jpeg;base64,/9j/4AAQSkZJRgABAQAAAQABAAD/2wCEAAkGBwgHBgkIBwgKCgkLDRYPDQwMDRsUFRAWIB0iIiAdHx8kKDQsJCYxJx8fLT0tMTU3Ojo6Iys/RD84QzQ5OjcBCgoKDQwNGg8PGjclHyU3Nzc3Nzc3Nzc3Nzc3Nzc3Nzc3Nzc3Nzc3Nzc3Nzc3Nzc3Nzc3Nzc3Nzc3Nzc3Nzc3N//AABEIAFAAUAMBIgACEQEDEQH/xAAbAAACAgMBAAAAAAAAAAAAAAADBAIFAQYHAP/EADYQAAICAQMDAgQCBwkAAAAAAAECAxEABBIhBTFBUWEGEyKhcYEyM5GxwdHwBxQVFkJDUnLx/8QAGAEAAwEBAAAAAAAAAAAAAAAAAAECBAP/xAAcEQADAQACAwAAAAAAAAAAAAAAARECEkEDEyH/2gAMAwEAAhEDEQA/ALgEZNcXVsKp4zaZg2SFemADZMNkgMB68DPfMJ8YANklbExjCH3OS3YEPmd+FCBgczu98Bvzxf3wooVKSDzjUag1zx7ZUQySPexWau9DLrQdI1UybmlWJiLA5P5H0zppQWXSNc8H9ownywV/WqD4FY03RdU7qIpEO7giSwQcS6rop+maM6zWmOPTrQLh75JoCvXOZQIyUxB8YVXjAG+UL+IyrZjztN+R+GBAkeTYqlnY0AByTlcUyeUL+NtO1ky0o89ryZbSVxNfvlG51KLtkVo7+naRX5e2KyMysVPHtjXjvYczaDPodxR5KIHBVhX3wB1mgUC5Wv07/uzWxMVYEVwb5GNf4k0gUGBCym1KijeP1QnmH698RaL4b+VpoIBPrJBuYK2wIPBY13PpinTv7S4I0A12jlSXdRMG1lr15og/tzRvi7VJqPijqMsT2gm2Kf8AoAp+6nENwPPr39Mya3qmhZUOxab496LqdZHCZZ4y5oM8W0XfFkE1iv8Aa3qz/lzRxRuafWgsD34Rv55ysjen1H6ebx74h6zqesajTtq/9iBYxzdny3sSe9eg9MFu/GPiY6V1fWaIkRPuU/6H5B9vb8s6h02CInTa6EkCQb13ehHH784/Be8Aec2rQfGHUdD00aONInKjbFM4+qIeAB2NeL++NbjgnmnapenQ9T0CvLGruKYL6f1zmr9Z+FyQZdC5dgLMb8MM5xpfi3r2mGnEPUp9unXYqkhr5s3YN+O/YAVWF6l8a9a6lGiPqvk7H3boLRm9La+w/wDbys+SCeCy1Mb6eZoplKuO4IzMOk1Wphkm08RdI/0iCLHF9s2XpGr0PWug6bWdU+SshBjlkelG4Ejv4vvlj/cdL0zQz6mKRRp4oWlonjgX383/ABzv7vhx9ZwKeUyzPKxJLsWJPckm8xzwLxnR6aKdGLsdy+O32w8nSXVdyyCqFX/HML8iNSy4LQSBTta77Y3JCsqryV28cC7xUB45Assez6q3V/HHT9USVwOSRfc/1WS32hgqSJa52+nvkrDLQB7Zjl7vt49sE3Lc+mCYgjyALXAA5BwH98Qjcw5BqiecHqmcqsagEn0xVEZtxrirusYFhFqZZTsHESc8gcH92EfqEjqIJJppUAAA3WqgdgOfFn9uIRxsTS7ipHYY0sUlEKlEeSM5uDo0AkKCpaQgEV9sLsUk0wJI5s5I1sXbHYPK7j9sxe0AhdgJ44HI7ZnrZZD9Y5IcOhAq1u/tXpzkNkqjbsJUMKNVjCu0shDOhAW7LUAB5vBlmkjtQTu/4kdvHfxxjT0iW0LrIrOacFVPLeOcKkCpCWkRmNGtvtkDp1MiSCILTgj6r55PHr4wkd3LGxPD1RNeB/PL1t9AkKxaaOdFlJZDfk39vGSngj+SscQdmJ7haBwxaMAW0RUfmSc8ZwPJbiz4xXTYfAayR/JRFNNutqPP1ED8BX498Io2IvzWO1v0SE7n0ByEIQR0DyzAkCjdG6waD5aB2lPHAXxjcGj/2Q=="/>
          <p:cNvSpPr>
            <a:spLocks noChangeAspect="1" noChangeArrowheads="1"/>
          </p:cNvSpPr>
          <p:nvPr/>
        </p:nvSpPr>
        <p:spPr bwMode="auto">
          <a:xfrm>
            <a:off x="155575" y="-365125"/>
            <a:ext cx="762000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1721424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latin typeface="+mj-lt"/>
              </a:rPr>
              <a:t>Le </a:t>
            </a:r>
            <a:r>
              <a:rPr lang="fr-FR" sz="2000" b="1" dirty="0" smtClean="0">
                <a:latin typeface="+mj-lt"/>
              </a:rPr>
              <a:t>parc national du Simien </a:t>
            </a:r>
            <a:r>
              <a:rPr lang="fr-FR" sz="2000" dirty="0" smtClean="0">
                <a:latin typeface="+mj-lt"/>
              </a:rPr>
              <a:t>est un parc national d'Éthiopie </a:t>
            </a:r>
            <a:r>
              <a:rPr lang="fr-FR" sz="2000" b="1" dirty="0" smtClean="0">
                <a:latin typeface="+mj-lt"/>
              </a:rPr>
              <a:t>créé en </a:t>
            </a:r>
            <a:r>
              <a:rPr lang="fr-FR" sz="2000" b="1" dirty="0" smtClean="0">
                <a:latin typeface="+mj-lt"/>
              </a:rPr>
              <a:t>1959 </a:t>
            </a:r>
            <a:r>
              <a:rPr lang="fr-FR" sz="2000" dirty="0" smtClean="0">
                <a:latin typeface="+mj-lt"/>
              </a:rPr>
              <a:t>et </a:t>
            </a:r>
            <a:r>
              <a:rPr lang="fr-FR" sz="2000" dirty="0" smtClean="0">
                <a:latin typeface="+mj-lt"/>
              </a:rPr>
              <a:t>inscrit en 1978 sur la liste du </a:t>
            </a:r>
            <a:r>
              <a:rPr lang="fr-FR" sz="2000" b="1" dirty="0" smtClean="0">
                <a:latin typeface="+mj-lt"/>
              </a:rPr>
              <a:t>patrimoine mondial </a:t>
            </a:r>
            <a:r>
              <a:rPr lang="fr-FR" sz="2000" dirty="0" smtClean="0">
                <a:latin typeface="+mj-lt"/>
              </a:rPr>
              <a:t>et considéré depuis 1996 comme « en péril ».</a:t>
            </a:r>
            <a:endParaRPr lang="fr-FR" sz="2000" dirty="0" smtClean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latin typeface="+mj-lt"/>
              </a:rPr>
              <a:t>Le parc est situé dans la région </a:t>
            </a:r>
            <a:r>
              <a:rPr lang="fr-FR" sz="2000" dirty="0" smtClean="0">
                <a:latin typeface="+mj-lt"/>
              </a:rPr>
              <a:t>Amhara.</a:t>
            </a:r>
            <a:endParaRPr lang="fr-FR" sz="2000" dirty="0" smtClean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latin typeface="+mj-lt"/>
              </a:rPr>
              <a:t>Les formes inhabituelles des rochers du parc sont dues à l'érosion.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latin typeface="+mj-lt"/>
              </a:rPr>
              <a:t>Le parc possède des espèces endémiques comme le babouin gélada, le loup d'Abyssinie et le bouquetin d'Abyssinie (Walia </a:t>
            </a:r>
            <a:r>
              <a:rPr lang="fr-FR" sz="2000" dirty="0" smtClean="0">
                <a:latin typeface="+mj-lt"/>
              </a:rPr>
              <a:t>ibex).</a:t>
            </a:r>
            <a:endParaRPr lang="fr-FR" sz="2000" dirty="0" smtClean="0">
              <a:latin typeface="+mj-lt"/>
            </a:endParaRPr>
          </a:p>
        </p:txBody>
      </p:sp>
      <p:pic>
        <p:nvPicPr>
          <p:cNvPr id="7179" name="Picture 11" descr="Monts Simi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861048"/>
            <a:ext cx="3816424" cy="2862319"/>
          </a:xfrm>
          <a:prstGeom prst="rect">
            <a:avLst/>
          </a:prstGeom>
          <a:noFill/>
        </p:spPr>
      </p:pic>
      <p:cxnSp>
        <p:nvCxnSpPr>
          <p:cNvPr id="15" name="Connecteur droit avec flèche 14"/>
          <p:cNvCxnSpPr/>
          <p:nvPr/>
        </p:nvCxnSpPr>
        <p:spPr>
          <a:xfrm flipH="1">
            <a:off x="5436096" y="4725144"/>
            <a:ext cx="1440160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6948264" y="4509120"/>
            <a:ext cx="17281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+mj-lt"/>
              </a:rPr>
              <a:t>Monts Simien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Afficher l'image d'origine"/>
          <p:cNvSpPr>
            <a:spLocks noChangeAspect="1" noChangeArrowheads="1"/>
          </p:cNvSpPr>
          <p:nvPr/>
        </p:nvSpPr>
        <p:spPr bwMode="auto">
          <a:xfrm>
            <a:off x="155575" y="-1965325"/>
            <a:ext cx="5715000" cy="4105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Afficher l'image d'origine"/>
          <p:cNvSpPr>
            <a:spLocks noChangeAspect="1" noChangeArrowheads="1"/>
          </p:cNvSpPr>
          <p:nvPr/>
        </p:nvSpPr>
        <p:spPr bwMode="auto">
          <a:xfrm>
            <a:off x="155575" y="-1965325"/>
            <a:ext cx="5715000" cy="4105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46" name="Picture 2" descr="Résultat de recherche d'images pour &quot;blue nile falls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68" y="3573016"/>
            <a:ext cx="6158692" cy="2718838"/>
          </a:xfrm>
          <a:prstGeom prst="rect">
            <a:avLst/>
          </a:prstGeom>
          <a:noFill/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67544" y="1713292"/>
            <a:ext cx="813690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+mj-lt"/>
              </a:rPr>
              <a:t> Le </a:t>
            </a:r>
            <a:r>
              <a:rPr lang="fr-FR" sz="2000" b="1" dirty="0" smtClean="0">
                <a:latin typeface="+mj-lt"/>
              </a:rPr>
              <a:t>Nil Bleu </a:t>
            </a:r>
            <a:r>
              <a:rPr lang="fr-FR" sz="2000" dirty="0" smtClean="0">
                <a:latin typeface="+mj-lt"/>
              </a:rPr>
              <a:t>plonge dans un gouffre de 45 m dont émane une brume continue qui diffuse ses gouttelettes sur plusieurs centaines de mètres à la ronde. </a:t>
            </a:r>
            <a:endParaRPr lang="fr-FR" sz="2000" dirty="0" smtClean="0">
              <a:latin typeface="+mj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+mj-lt"/>
              </a:rPr>
              <a:t>Le </a:t>
            </a:r>
            <a:r>
              <a:rPr lang="fr-FR" sz="2000" dirty="0" smtClean="0">
                <a:latin typeface="+mj-lt"/>
              </a:rPr>
              <a:t>Nil Bleu est un </a:t>
            </a:r>
            <a:r>
              <a:rPr lang="fr-FR" sz="2000" b="1" dirty="0" smtClean="0">
                <a:latin typeface="+mj-lt"/>
              </a:rPr>
              <a:t>embranchement du Nil </a:t>
            </a:r>
            <a:r>
              <a:rPr lang="fr-FR" sz="2000" dirty="0" smtClean="0">
                <a:latin typeface="+mj-lt"/>
              </a:rPr>
              <a:t>et prend sa source en Ethiopie.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+mj-lt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5868144" y="4077072"/>
            <a:ext cx="1440160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6911752" y="371703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+mj-lt"/>
              </a:rPr>
              <a:t>Chute du Nil bleu</a:t>
            </a:r>
            <a:endParaRPr lang="fr-FR" sz="2000" b="1" dirty="0">
              <a:latin typeface="+mj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39552" y="1052736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+mj-lt"/>
              </a:rPr>
              <a:t>LES MONUMENTS PRINCIPAUX </a:t>
            </a:r>
            <a:endParaRPr lang="fr-FR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95536" y="908720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+mj-lt"/>
              </a:rPr>
              <a:t>PLATS TRADITIONNELS</a:t>
            </a:r>
            <a:endParaRPr lang="fr-FR" sz="2400" b="1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844824"/>
            <a:ext cx="35283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+mj-lt"/>
              </a:rPr>
              <a:t>La cuisine éthiopienne est faite d'une </a:t>
            </a:r>
            <a:r>
              <a:rPr lang="fr-FR" sz="2000" b="1" dirty="0" smtClean="0">
                <a:latin typeface="+mj-lt"/>
              </a:rPr>
              <a:t>grande variété de plats </a:t>
            </a:r>
            <a:r>
              <a:rPr lang="fr-FR" sz="2000" dirty="0" smtClean="0">
                <a:latin typeface="+mj-lt"/>
              </a:rPr>
              <a:t>et d'entrées à base de </a:t>
            </a:r>
            <a:r>
              <a:rPr lang="fr-FR" sz="2000" b="1" dirty="0" smtClean="0">
                <a:latin typeface="+mj-lt"/>
              </a:rPr>
              <a:t>légumes </a:t>
            </a:r>
            <a:r>
              <a:rPr lang="fr-FR" sz="2000" dirty="0" smtClean="0">
                <a:latin typeface="+mj-lt"/>
              </a:rPr>
              <a:t>et de </a:t>
            </a:r>
            <a:r>
              <a:rPr lang="fr-FR" sz="2000" b="1" dirty="0" smtClean="0">
                <a:latin typeface="+mj-lt"/>
              </a:rPr>
              <a:t>viandes</a:t>
            </a:r>
            <a:r>
              <a:rPr lang="fr-FR" sz="2000" dirty="0" smtClean="0">
                <a:latin typeface="+mj-lt"/>
              </a:rPr>
              <a:t>, souvent préparés sous forme d'un ragout que l'on appelle le </a:t>
            </a:r>
            <a:r>
              <a:rPr lang="fr-FR" sz="2000" b="1" dirty="0" smtClean="0">
                <a:latin typeface="+mj-lt"/>
              </a:rPr>
              <a:t>wat</a:t>
            </a:r>
            <a:r>
              <a:rPr lang="fr-FR" sz="2000" dirty="0" smtClean="0">
                <a:latin typeface="+mj-lt"/>
              </a:rPr>
              <a:t>. Généralement, un ou plusieurs wat sont servis sur une</a:t>
            </a:r>
            <a:r>
              <a:rPr lang="fr-FR" sz="2000" b="1" dirty="0" smtClean="0">
                <a:latin typeface="+mj-lt"/>
              </a:rPr>
              <a:t> injera</a:t>
            </a:r>
            <a:r>
              <a:rPr lang="fr-FR" sz="2000" dirty="0" smtClean="0">
                <a:latin typeface="+mj-lt"/>
              </a:rPr>
              <a:t>, qui est une espèce de grande crêpe faite à base de farine de teff fermentée.</a:t>
            </a:r>
            <a:endParaRPr lang="fr-FR" sz="2000" dirty="0">
              <a:latin typeface="+mj-lt"/>
            </a:endParaRPr>
          </a:p>
        </p:txBody>
      </p:sp>
      <p:pic>
        <p:nvPicPr>
          <p:cNvPr id="5122" name="Picture 2" descr="https://upload.wikimedia.org/wikipedia/commons/thumb/0/03/Alicha_1.jpg/220px-Alich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844824"/>
            <a:ext cx="3439648" cy="2579738"/>
          </a:xfrm>
          <a:prstGeom prst="rect">
            <a:avLst/>
          </a:prstGeom>
          <a:noFill/>
        </p:spPr>
      </p:pic>
      <p:cxnSp>
        <p:nvCxnSpPr>
          <p:cNvPr id="12" name="Connecteur droit avec flèche 11"/>
          <p:cNvCxnSpPr/>
          <p:nvPr/>
        </p:nvCxnSpPr>
        <p:spPr>
          <a:xfrm flipV="1">
            <a:off x="6228184" y="4149080"/>
            <a:ext cx="648072" cy="12961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419872" y="5445224"/>
            <a:ext cx="5472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+mj-lt"/>
              </a:rPr>
              <a:t>Une injera sur laquelle se trouvent plusieurs </a:t>
            </a:r>
            <a:r>
              <a:rPr lang="fr-FR" sz="2000" b="1" dirty="0" err="1" smtClean="0">
                <a:latin typeface="+mj-lt"/>
              </a:rPr>
              <a:t>wats</a:t>
            </a:r>
            <a:endParaRPr lang="fr-FR" sz="2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76470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+mj-lt"/>
              </a:rPr>
              <a:t>LA FAUNE </a:t>
            </a:r>
            <a:endParaRPr lang="fr-FR" sz="2400" b="1" dirty="0">
              <a:latin typeface="+mj-lt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3203848" y="364502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23528" y="141277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 smtClean="0">
                <a:latin typeface="+mj-lt"/>
              </a:rPr>
              <a:t>La faune africaine est très largement </a:t>
            </a:r>
            <a:r>
              <a:rPr lang="fr-FR" sz="2000" b="1" dirty="0" smtClean="0">
                <a:latin typeface="+mj-lt"/>
              </a:rPr>
              <a:t>représentée dans la plupart des régions d’Éthiopie</a:t>
            </a:r>
            <a:r>
              <a:rPr lang="fr-FR" sz="2000" dirty="0" smtClean="0">
                <a:latin typeface="+mj-lt"/>
              </a:rPr>
              <a:t>. </a:t>
            </a:r>
            <a:r>
              <a:rPr lang="fr-FR" sz="2000" dirty="0" smtClean="0">
                <a:latin typeface="+mj-lt"/>
              </a:rPr>
              <a:t>Les animaux de la savane, tels </a:t>
            </a:r>
            <a:r>
              <a:rPr lang="fr-FR" sz="2000" b="1" dirty="0" smtClean="0">
                <a:latin typeface="+mj-lt"/>
              </a:rPr>
              <a:t>la girafe, le léopard, l’hippopotame, le lion, l’éléphant, l’antilope et le rhinocéros, </a:t>
            </a:r>
            <a:r>
              <a:rPr lang="fr-FR" sz="2000" dirty="0" smtClean="0">
                <a:latin typeface="+mj-lt"/>
              </a:rPr>
              <a:t>partagent le territoire éthiopien avec les animaux du désert — </a:t>
            </a:r>
            <a:r>
              <a:rPr lang="fr-FR" sz="2000" b="1" dirty="0" smtClean="0">
                <a:latin typeface="+mj-lt"/>
              </a:rPr>
              <a:t>le lynx, le chacal et la </a:t>
            </a:r>
            <a:r>
              <a:rPr lang="fr-FR" sz="2000" b="1" dirty="0" smtClean="0">
                <a:latin typeface="+mj-lt"/>
              </a:rPr>
              <a:t>hyène.</a:t>
            </a:r>
            <a:endParaRPr lang="fr-FR" sz="2000" b="1" dirty="0">
              <a:latin typeface="+mj-lt"/>
            </a:endParaRPr>
          </a:p>
        </p:txBody>
      </p:sp>
      <p:pic>
        <p:nvPicPr>
          <p:cNvPr id="4098" name="Picture 2" descr="Résultat d’images pour faune éthiop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124744"/>
            <a:ext cx="3857571" cy="2160240"/>
          </a:xfrm>
          <a:prstGeom prst="rect">
            <a:avLst/>
          </a:prstGeom>
          <a:noFill/>
        </p:spPr>
      </p:pic>
      <p:pic>
        <p:nvPicPr>
          <p:cNvPr id="4100" name="Picture 4" descr="Résultat d’images pour faune éthiop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861048"/>
            <a:ext cx="3932832" cy="2617976"/>
          </a:xfrm>
          <a:prstGeom prst="rect">
            <a:avLst/>
          </a:prstGeom>
          <a:noFill/>
        </p:spPr>
      </p:pic>
      <p:pic>
        <p:nvPicPr>
          <p:cNvPr id="4102" name="Picture 6" descr="Résultat d’images pour faune éthiop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149080"/>
            <a:ext cx="435248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563</TotalTime>
  <Words>506</Words>
  <Application>Microsoft Office PowerPoint</Application>
  <PresentationFormat>Affichage à l'écran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Débit</vt:lpstr>
      <vt:lpstr>L’Ethiopie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L’Arabie saoudite</dc:title>
  <dc:creator>Siham</dc:creator>
  <cp:lastModifiedBy>Siham</cp:lastModifiedBy>
  <cp:revision>54</cp:revision>
  <dcterms:created xsi:type="dcterms:W3CDTF">2016-10-13T17:30:41Z</dcterms:created>
  <dcterms:modified xsi:type="dcterms:W3CDTF">2017-04-06T20:30:09Z</dcterms:modified>
</cp:coreProperties>
</file>