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8" r:id="rId3"/>
    <p:sldId id="257" r:id="rId4"/>
    <p:sldId id="261" r:id="rId5"/>
    <p:sldId id="259" r:id="rId6"/>
    <p:sldId id="263" r:id="rId7"/>
    <p:sldId id="268" r:id="rId8"/>
    <p:sldId id="269" r:id="rId9"/>
    <p:sldId id="264" r:id="rId10"/>
    <p:sldId id="270" r:id="rId11"/>
    <p:sldId id="266" r:id="rId12"/>
    <p:sldId id="265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8" d="100"/>
          <a:sy n="138" d="100"/>
        </p:scale>
        <p:origin x="-21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03/12/16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03/12/16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03/12/16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03/12/16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03/12/16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03/12/16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03/12/16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03/12/16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03/12/16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03/12/16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03/12/16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1115196-1C6F-4784-83AC-30756D8F10B3}" type="datetimeFigureOut">
              <a:rPr lang="en-US" smtClean="0"/>
              <a:t>03/12/16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rgbClr val="FF6600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7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6600"/>
                </a:solidFill>
              </a:rPr>
              <a:t>Les </a:t>
            </a:r>
            <a:r>
              <a:rPr lang="fr-FR" dirty="0" smtClean="0">
                <a:solidFill>
                  <a:srgbClr val="FF6600"/>
                </a:solidFill>
              </a:rPr>
              <a:t> Pays</a:t>
            </a:r>
            <a:r>
              <a:rPr lang="fr-FR" dirty="0" smtClean="0">
                <a:solidFill>
                  <a:srgbClr val="FF6600"/>
                </a:solidFill>
              </a:rPr>
              <a:t>-Bas</a:t>
            </a:r>
            <a:endParaRPr lang="fr-FR" dirty="0">
              <a:solidFill>
                <a:srgbClr val="FF66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Présentation de Lisa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008" y="3772774"/>
            <a:ext cx="4198392" cy="255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22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plats traditionnels</a:t>
            </a:r>
            <a:endParaRPr lang="fr-FR" dirty="0"/>
          </a:p>
        </p:txBody>
      </p:sp>
      <p:pic>
        <p:nvPicPr>
          <p:cNvPr id="4" name="Image 3" descr="Gouda hollandai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5"/>
          <a:stretch/>
        </p:blipFill>
        <p:spPr>
          <a:xfrm>
            <a:off x="7094096" y="2360852"/>
            <a:ext cx="1741913" cy="1141215"/>
          </a:xfrm>
          <a:prstGeom prst="rect">
            <a:avLst/>
          </a:prstGeom>
        </p:spPr>
      </p:pic>
      <p:pic>
        <p:nvPicPr>
          <p:cNvPr id="5" name="Image 4" descr="Rollmo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642" y="2360852"/>
            <a:ext cx="1931760" cy="114121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88642" y="3502067"/>
            <a:ext cx="1125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Rollmops</a:t>
            </a:r>
            <a:br>
              <a:rPr lang="fr-FR" sz="1200" dirty="0" smtClean="0"/>
            </a:br>
            <a:r>
              <a:rPr lang="fr-FR" sz="1200" dirty="0" smtClean="0"/>
              <a:t>Hareng Fumé</a:t>
            </a:r>
            <a:r>
              <a:rPr lang="fr-FR" sz="1200" dirty="0" smtClean="0"/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094096" y="3502067"/>
            <a:ext cx="174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F</a:t>
            </a:r>
            <a:r>
              <a:rPr lang="fr-FR" sz="1200" dirty="0" smtClean="0"/>
              <a:t>romage : gouda, édam…</a:t>
            </a:r>
            <a:endParaRPr lang="fr-FR" sz="1200" dirty="0" smtClean="0"/>
          </a:p>
        </p:txBody>
      </p:sp>
      <p:pic>
        <p:nvPicPr>
          <p:cNvPr id="8" name="Image 7" descr="stamppot purée de pommes de terre avec des épinards ou du chou frisé ou des endives servi avec une saucisse fumé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4" r="13496" b="10407"/>
          <a:stretch/>
        </p:blipFill>
        <p:spPr>
          <a:xfrm>
            <a:off x="4924166" y="2360852"/>
            <a:ext cx="1753064" cy="114121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924166" y="3502067"/>
            <a:ext cx="1554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Stamppot</a:t>
            </a:r>
            <a:r>
              <a:rPr lang="fr-FR" sz="1200" dirty="0" smtClean="0"/>
              <a:t> : purée de pomme de terre et de légumes verts, accompagnée de saucisse fumée</a:t>
            </a:r>
          </a:p>
        </p:txBody>
      </p:sp>
      <p:pic>
        <p:nvPicPr>
          <p:cNvPr id="10" name="Image 9" descr="Amandel-Staaf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642" y="4353187"/>
            <a:ext cx="1931760" cy="114698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588642" y="5516093"/>
            <a:ext cx="1825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Amandelstaaf</a:t>
            </a:r>
            <a:endParaRPr lang="fr-FR" sz="1200" dirty="0" smtClean="0"/>
          </a:p>
          <a:p>
            <a:r>
              <a:rPr lang="fr-FR" sz="1200" dirty="0" smtClean="0"/>
              <a:t>Traditionnellement servi </a:t>
            </a:r>
            <a:br>
              <a:rPr lang="fr-FR" sz="1200" dirty="0" smtClean="0"/>
            </a:br>
            <a:r>
              <a:rPr lang="fr-FR" sz="1200" dirty="0" smtClean="0"/>
              <a:t>pour la St Nicolas </a:t>
            </a:r>
            <a:br>
              <a:rPr lang="fr-FR" sz="1200" dirty="0" smtClean="0"/>
            </a:br>
            <a:r>
              <a:rPr lang="fr-FR" sz="1200" dirty="0" smtClean="0"/>
              <a:t>(6 décembre)</a:t>
            </a:r>
          </a:p>
        </p:txBody>
      </p:sp>
      <p:pic>
        <p:nvPicPr>
          <p:cNvPr id="13" name="Image 12" descr="Stroopwaffel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32966"/>
            <a:ext cx="1742094" cy="116720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57200" y="5516093"/>
            <a:ext cx="1114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Stroopwaffels</a:t>
            </a:r>
            <a:endParaRPr lang="fr-FR" sz="1200" dirty="0" smtClean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7"/>
          <a:srcRect l="11130" r="17656"/>
          <a:stretch/>
        </p:blipFill>
        <p:spPr>
          <a:xfrm>
            <a:off x="457200" y="1864474"/>
            <a:ext cx="1742094" cy="1637593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57200" y="3502067"/>
            <a:ext cx="1673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Tartine de </a:t>
            </a:r>
            <a:r>
              <a:rPr lang="fr-FR" sz="1200" dirty="0" err="1" smtClean="0"/>
              <a:t>Hagelslaag</a:t>
            </a:r>
            <a:endParaRPr lang="fr-FR" sz="1200" dirty="0" smtClean="0"/>
          </a:p>
        </p:txBody>
      </p:sp>
    </p:spTree>
    <p:extLst>
      <p:ext uri="{BB962C8B-B14F-4D97-AF65-F5344CB8AC3E}">
        <p14:creationId xmlns:p14="http://schemas.microsoft.com/office/powerpoint/2010/main" val="85352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a</a:t>
            </a:r>
            <a:r>
              <a:rPr lang="fr-FR" dirty="0" smtClean="0"/>
              <a:t>rtistes peintres connus</a:t>
            </a:r>
            <a:endParaRPr lang="fr-FR" dirty="0"/>
          </a:p>
        </p:txBody>
      </p:sp>
      <p:pic>
        <p:nvPicPr>
          <p:cNvPr id="4" name="Image 3" descr="Autoportrait Vincent Van Gog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99" y="1612324"/>
            <a:ext cx="1585460" cy="192758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83299" y="3586138"/>
            <a:ext cx="1541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Autoportrait </a:t>
            </a:r>
          </a:p>
          <a:p>
            <a:r>
              <a:rPr lang="fr-FR" sz="1200" b="1" i="1" dirty="0" smtClean="0"/>
              <a:t>Vincent Van Gogh</a:t>
            </a:r>
            <a:endParaRPr lang="fr-FR" sz="1200" b="1" i="1" dirty="0" smtClean="0"/>
          </a:p>
        </p:txBody>
      </p:sp>
      <p:pic>
        <p:nvPicPr>
          <p:cNvPr id="6" name="Image 5" descr="Les Tournesols Vincent Van Gog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140" y="1612324"/>
            <a:ext cx="1541455" cy="192758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956140" y="3586138"/>
            <a:ext cx="1541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Les Tournesols </a:t>
            </a:r>
          </a:p>
          <a:p>
            <a:r>
              <a:rPr lang="fr-FR" sz="1200" b="1" i="1" dirty="0" smtClean="0"/>
              <a:t>Vincent Van Gogh</a:t>
            </a:r>
            <a:endParaRPr lang="fr-FR" sz="1200" b="1" i="1" dirty="0" smtClean="0"/>
          </a:p>
        </p:txBody>
      </p:sp>
      <p:pic>
        <p:nvPicPr>
          <p:cNvPr id="8" name="Image 7" descr="La laitière 1658 de Johannes Verme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99" y="4374776"/>
            <a:ext cx="1728772" cy="192758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83299" y="6347991"/>
            <a:ext cx="1594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La laitière - 1658</a:t>
            </a:r>
          </a:p>
          <a:p>
            <a:r>
              <a:rPr lang="fr-FR" sz="1200" b="1" i="1" dirty="0" smtClean="0"/>
              <a:t>Johannes Vermeer</a:t>
            </a:r>
            <a:endParaRPr lang="fr-FR" sz="1200" b="1" i="1" dirty="0" smtClean="0"/>
          </a:p>
        </p:txBody>
      </p:sp>
      <p:pic>
        <p:nvPicPr>
          <p:cNvPr id="10" name="Image 9" descr="La Ronde de nuit 1642 de Rembrand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140" y="4456308"/>
            <a:ext cx="2154728" cy="180121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956140" y="6347991"/>
            <a:ext cx="1869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La Ronde de Nuit - 1642</a:t>
            </a:r>
          </a:p>
          <a:p>
            <a:r>
              <a:rPr lang="fr-FR" sz="1200" b="1" i="1" dirty="0" smtClean="0"/>
              <a:t>Rembrandt</a:t>
            </a:r>
            <a:endParaRPr lang="fr-FR" sz="1200" b="1" i="1" dirty="0" smtClean="0"/>
          </a:p>
        </p:txBody>
      </p:sp>
      <p:pic>
        <p:nvPicPr>
          <p:cNvPr id="12" name="Image 11" descr="Composition en rouge, jaune et bleu 1921 Piet Mondria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88" y="1579780"/>
            <a:ext cx="3084665" cy="307562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809288" y="4655408"/>
            <a:ext cx="1527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Composition - 1921</a:t>
            </a:r>
          </a:p>
          <a:p>
            <a:r>
              <a:rPr lang="fr-FR" sz="1200" b="1" i="1" dirty="0" smtClean="0"/>
              <a:t>Piet Mondrian</a:t>
            </a:r>
            <a:endParaRPr lang="fr-FR" sz="12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1276497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Anecdotes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600200"/>
            <a:ext cx="7162425" cy="4876800"/>
          </a:xfrm>
        </p:spPr>
        <p:txBody>
          <a:bodyPr/>
          <a:lstStyle/>
          <a:p>
            <a:r>
              <a:rPr lang="fr-FR" sz="1800" dirty="0" smtClean="0"/>
              <a:t>La couleur orange est la couleur officielle des Pays-Bas. </a:t>
            </a: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>Elle </a:t>
            </a:r>
            <a:r>
              <a:rPr lang="fr-FR" sz="1800" dirty="0" smtClean="0"/>
              <a:t>n’apparaît pas sur le drapeau car, </a:t>
            </a:r>
            <a:r>
              <a:rPr lang="fr-FR" sz="1800" dirty="0" smtClean="0"/>
              <a:t>elle n’était pas </a:t>
            </a:r>
            <a:r>
              <a:rPr lang="fr-FR" sz="1800" dirty="0" smtClean="0"/>
              <a:t>assez visible en </a:t>
            </a:r>
            <a:r>
              <a:rPr lang="fr-FR" sz="1800" dirty="0" smtClean="0"/>
              <a:t>mer. Elle </a:t>
            </a:r>
            <a:r>
              <a:rPr lang="fr-FR" sz="1800" dirty="0" smtClean="0"/>
              <a:t>a </a:t>
            </a:r>
            <a:r>
              <a:rPr lang="fr-FR" sz="1800" dirty="0" smtClean="0"/>
              <a:t>donc été </a:t>
            </a:r>
            <a:r>
              <a:rPr lang="fr-FR" sz="1800" dirty="0" smtClean="0"/>
              <a:t>remplacée par le rouge.</a:t>
            </a:r>
          </a:p>
          <a:p>
            <a:endParaRPr lang="fr-FR" sz="1800" dirty="0" smtClean="0"/>
          </a:p>
          <a:p>
            <a:r>
              <a:rPr lang="fr-FR" sz="1800" dirty="0" smtClean="0"/>
              <a:t>Le </a:t>
            </a:r>
            <a:r>
              <a:rPr lang="fr-FR" sz="1800" dirty="0" smtClean="0"/>
              <a:t>vélo est un mode de déplacement privilégié aux Pays-Bas. </a:t>
            </a: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>En </a:t>
            </a:r>
            <a:r>
              <a:rPr lang="fr-FR" sz="1800" dirty="0" smtClean="0"/>
              <a:t>moyenne, un néerlandais pédale à vélo environ 900 km par an.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3883625"/>
            <a:ext cx="3648123" cy="242102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143" y="3885089"/>
            <a:ext cx="3629345" cy="241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88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04229" y="2823239"/>
            <a:ext cx="3604798" cy="990600"/>
          </a:xfrm>
        </p:spPr>
        <p:txBody>
          <a:bodyPr>
            <a:noAutofit/>
          </a:bodyPr>
          <a:lstStyle/>
          <a:p>
            <a:r>
              <a:rPr lang="fr-FR" sz="7200" dirty="0" smtClean="0"/>
              <a:t>Merci</a:t>
            </a:r>
            <a:endParaRPr lang="fr-FR" sz="7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91276" y="6350209"/>
            <a:ext cx="3287426" cy="415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400" i="1" dirty="0" smtClean="0"/>
              <a:t>Sources, images et photos : </a:t>
            </a:r>
            <a:r>
              <a:rPr lang="fr-FR" sz="1400" i="1" dirty="0" err="1" smtClean="0"/>
              <a:t>Wikipedia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640409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Localisation des Pays-Bas</a:t>
            </a:r>
            <a:endParaRPr lang="fr-FR" dirty="0"/>
          </a:p>
        </p:txBody>
      </p:sp>
      <p:pic>
        <p:nvPicPr>
          <p:cNvPr id="6" name="Espace réservé du contenu 5" descr="carte Pays Bas en Europ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375" r="-34375"/>
          <a:stretch>
            <a:fillRect/>
          </a:stretch>
        </p:blipFill>
        <p:spPr>
          <a:xfrm>
            <a:off x="-578565" y="1912512"/>
            <a:ext cx="5705245" cy="3380886"/>
          </a:xfrm>
        </p:spPr>
      </p:pic>
      <p:pic>
        <p:nvPicPr>
          <p:cNvPr id="8" name="Image 7" descr="carte des pays-ba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621" y="1912512"/>
            <a:ext cx="3092344" cy="338558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49406" y="5323373"/>
            <a:ext cx="2323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smtClean="0"/>
              <a:t>Les Pays-Bas en Europe</a:t>
            </a:r>
            <a:endParaRPr lang="fr-FR" sz="1400" b="1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045621" y="5323373"/>
            <a:ext cx="1395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smtClean="0"/>
              <a:t>Les Pays-Bas</a:t>
            </a:r>
            <a:endParaRPr lang="fr-FR" sz="1400" b="1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1197884" y="6040496"/>
            <a:ext cx="7353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Un quart du territoire est situé sous le niveau de la Mer du Nord !</a:t>
            </a:r>
            <a:br>
              <a:rPr lang="fr-FR" sz="1400" dirty="0" smtClean="0"/>
            </a:br>
            <a:r>
              <a:rPr lang="fr-FR" sz="1400" dirty="0" smtClean="0"/>
              <a:t>Pour se protéger des inondations, le </a:t>
            </a:r>
            <a:r>
              <a:rPr lang="fr-FR" sz="1400" dirty="0"/>
              <a:t>p</a:t>
            </a:r>
            <a:r>
              <a:rPr lang="fr-FR" sz="1400" dirty="0" smtClean="0"/>
              <a:t>ays est bordé par de nombreuses digues.</a:t>
            </a:r>
            <a:endParaRPr lang="fr-FR" sz="1400" dirty="0"/>
          </a:p>
        </p:txBody>
      </p:sp>
      <p:pic>
        <p:nvPicPr>
          <p:cNvPr id="4" name="Image 3" descr="inf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3" y="5890767"/>
            <a:ext cx="489720" cy="6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81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Identité des Pays-Bas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dirty="0" smtClean="0"/>
              <a:t>Forme de </a:t>
            </a:r>
            <a:r>
              <a:rPr lang="fr-FR" dirty="0" smtClean="0"/>
              <a:t>l’Etat :	Monarchie </a:t>
            </a:r>
            <a:r>
              <a:rPr lang="fr-FR" dirty="0" smtClean="0"/>
              <a:t>constitutionnelle</a:t>
            </a:r>
          </a:p>
          <a:p>
            <a:pPr>
              <a:lnSpc>
                <a:spcPct val="150000"/>
              </a:lnSpc>
            </a:pPr>
            <a:r>
              <a:rPr lang="fr-FR" dirty="0" smtClean="0"/>
              <a:t>Nom du </a:t>
            </a:r>
            <a:r>
              <a:rPr lang="fr-FR" dirty="0" smtClean="0"/>
              <a:t>Roi :	Willem </a:t>
            </a:r>
            <a:r>
              <a:rPr lang="fr-FR" dirty="0" smtClean="0"/>
              <a:t>Alexander</a:t>
            </a:r>
          </a:p>
          <a:p>
            <a:pPr>
              <a:lnSpc>
                <a:spcPct val="150000"/>
              </a:lnSpc>
            </a:pPr>
            <a:r>
              <a:rPr lang="fr-FR" dirty="0" smtClean="0"/>
              <a:t>Langue : </a:t>
            </a:r>
            <a:r>
              <a:rPr lang="fr-FR" dirty="0" smtClean="0"/>
              <a:t>		Néerlandais</a:t>
            </a:r>
            <a:endParaRPr lang="fr-FR" dirty="0" smtClean="0"/>
          </a:p>
          <a:p>
            <a:pPr>
              <a:lnSpc>
                <a:spcPct val="150000"/>
              </a:lnSpc>
            </a:pPr>
            <a:r>
              <a:rPr lang="fr-FR" dirty="0" smtClean="0"/>
              <a:t>Capitale : </a:t>
            </a:r>
            <a:r>
              <a:rPr lang="fr-FR" dirty="0" smtClean="0"/>
              <a:t>		Amsterdam</a:t>
            </a:r>
            <a:endParaRPr lang="fr-FR" dirty="0" smtClean="0"/>
          </a:p>
          <a:p>
            <a:pPr>
              <a:lnSpc>
                <a:spcPct val="150000"/>
              </a:lnSpc>
            </a:pPr>
            <a:r>
              <a:rPr lang="fr-FR" dirty="0" smtClean="0"/>
              <a:t>Superficie : </a:t>
            </a:r>
            <a:r>
              <a:rPr lang="fr-FR" dirty="0" smtClean="0"/>
              <a:t>		41 </a:t>
            </a:r>
            <a:r>
              <a:rPr lang="fr-FR" dirty="0" smtClean="0"/>
              <a:t>530 km</a:t>
            </a:r>
            <a:r>
              <a:rPr lang="fr-FR" baseline="30000" dirty="0" smtClean="0"/>
              <a:t>2</a:t>
            </a:r>
          </a:p>
          <a:p>
            <a:pPr>
              <a:lnSpc>
                <a:spcPct val="150000"/>
              </a:lnSpc>
            </a:pPr>
            <a:r>
              <a:rPr lang="fr-FR" dirty="0" smtClean="0"/>
              <a:t>Population : </a:t>
            </a:r>
            <a:r>
              <a:rPr lang="fr-FR" dirty="0" smtClean="0"/>
              <a:t>	17 </a:t>
            </a:r>
            <a:r>
              <a:rPr lang="fr-FR" dirty="0" smtClean="0"/>
              <a:t>millions </a:t>
            </a:r>
            <a:r>
              <a:rPr lang="fr-FR" dirty="0" smtClean="0"/>
              <a:t>d’habitants (néerlandais)</a:t>
            </a:r>
            <a:endParaRPr lang="fr-FR" dirty="0" smtClean="0"/>
          </a:p>
          <a:p>
            <a:pPr>
              <a:lnSpc>
                <a:spcPct val="150000"/>
              </a:lnSpc>
            </a:pPr>
            <a:r>
              <a:rPr lang="fr-FR" dirty="0" smtClean="0"/>
              <a:t>Monnaie </a:t>
            </a:r>
            <a:r>
              <a:rPr lang="fr-FR" dirty="0" smtClean="0"/>
              <a:t>: </a:t>
            </a:r>
            <a:r>
              <a:rPr lang="fr-FR" dirty="0" smtClean="0"/>
              <a:t>		Euro</a:t>
            </a:r>
            <a:endParaRPr lang="fr-FR" dirty="0" smtClean="0"/>
          </a:p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euros bille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983" y="5404248"/>
            <a:ext cx="1279192" cy="765365"/>
          </a:xfrm>
          <a:prstGeom prst="rect">
            <a:avLst/>
          </a:prstGeom>
        </p:spPr>
      </p:pic>
      <p:pic>
        <p:nvPicPr>
          <p:cNvPr id="5" name="Espace réservé du contenu 3" descr="euros piec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52" r="-30852"/>
          <a:stretch>
            <a:fillRect/>
          </a:stretch>
        </p:blipFill>
        <p:spPr>
          <a:xfrm>
            <a:off x="5408068" y="5493190"/>
            <a:ext cx="1004665" cy="595357"/>
          </a:xfrm>
          <a:prstGeom prst="rect">
            <a:avLst/>
          </a:prstGeom>
        </p:spPr>
      </p:pic>
      <p:pic>
        <p:nvPicPr>
          <p:cNvPr id="6" name="Image 5" descr="carte-pays-bas Mond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07" y="2412616"/>
            <a:ext cx="2445193" cy="215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75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 Roi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 Roi s’appelle Willem Alexander.</a:t>
            </a:r>
          </a:p>
          <a:p>
            <a:r>
              <a:rPr lang="fr-FR" dirty="0" smtClean="0"/>
              <a:t>Il devient Roi le 30 avril 2013, après l’abdication de sa mère Béatrix</a:t>
            </a:r>
            <a:endParaRPr lang="fr-FR" dirty="0"/>
          </a:p>
        </p:txBody>
      </p:sp>
      <p:pic>
        <p:nvPicPr>
          <p:cNvPr id="4" name="Image 3" descr="roi et reine des pays-ba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400" y="2853400"/>
            <a:ext cx="5435400" cy="36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37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4152" y="533400"/>
            <a:ext cx="8468389" cy="990600"/>
          </a:xfrm>
        </p:spPr>
        <p:txBody>
          <a:bodyPr>
            <a:normAutofit/>
          </a:bodyPr>
          <a:lstStyle/>
          <a:p>
            <a:r>
              <a:rPr lang="fr-FR" dirty="0" smtClean="0"/>
              <a:t>Paysages</a:t>
            </a:r>
            <a:endParaRPr lang="fr-FR" dirty="0"/>
          </a:p>
        </p:txBody>
      </p:sp>
      <p:pic>
        <p:nvPicPr>
          <p:cNvPr id="4" name="Espace réservé du contenu 3" descr="champ de tulipes traveldigg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r="2539"/>
          <a:stretch>
            <a:fillRect/>
          </a:stretch>
        </p:blipFill>
        <p:spPr>
          <a:xfrm>
            <a:off x="457200" y="2095607"/>
            <a:ext cx="3972447" cy="2354043"/>
          </a:xfrm>
        </p:spPr>
      </p:pic>
      <p:sp>
        <p:nvSpPr>
          <p:cNvPr id="5" name="ZoneTexte 4"/>
          <p:cNvSpPr txBox="1"/>
          <p:nvPr/>
        </p:nvSpPr>
        <p:spPr>
          <a:xfrm>
            <a:off x="457200" y="4449650"/>
            <a:ext cx="3937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Les champs de </a:t>
            </a:r>
            <a:r>
              <a:rPr lang="fr-FR" sz="1400" dirty="0" smtClean="0"/>
              <a:t>tulipes et de nombreux moulins</a:t>
            </a:r>
            <a:endParaRPr lang="fr-FR" sz="1400" dirty="0"/>
          </a:p>
        </p:txBody>
      </p:sp>
      <p:pic>
        <p:nvPicPr>
          <p:cNvPr id="8" name="Image 7" descr="mouli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73"/>
          <a:stretch/>
        </p:blipFill>
        <p:spPr>
          <a:xfrm>
            <a:off x="4634548" y="4006598"/>
            <a:ext cx="4230559" cy="2586809"/>
          </a:xfrm>
          <a:prstGeom prst="rect">
            <a:avLst/>
          </a:prstGeom>
        </p:spPr>
      </p:pic>
      <p:pic>
        <p:nvPicPr>
          <p:cNvPr id="9" name="Image 8" descr="paysages des paysba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2" b="16367"/>
          <a:stretch/>
        </p:blipFill>
        <p:spPr>
          <a:xfrm>
            <a:off x="4631982" y="1324086"/>
            <a:ext cx="4233125" cy="208971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631982" y="3437113"/>
            <a:ext cx="4406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De nombreux cours d’eau, des digues et des écluses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210880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moulins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352088" cy="44447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 smtClean="0"/>
              <a:t>Les moulins sont un grand symbole des </a:t>
            </a:r>
            <a:r>
              <a:rPr lang="fr-FR" sz="1800" dirty="0" smtClean="0"/>
              <a:t>Pays-</a:t>
            </a:r>
            <a:r>
              <a:rPr lang="fr-FR" sz="1800" dirty="0" smtClean="0"/>
              <a:t>Bas. </a:t>
            </a:r>
            <a:endParaRPr lang="fr-FR" dirty="0"/>
          </a:p>
        </p:txBody>
      </p:sp>
      <p:pic>
        <p:nvPicPr>
          <p:cNvPr id="4" name="Image 3" descr="Moulin Kinderdijk Larouss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314899"/>
            <a:ext cx="3829964" cy="2541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457201" y="5076601"/>
            <a:ext cx="441539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/>
              <a:t>Moulins de </a:t>
            </a:r>
            <a:r>
              <a:rPr lang="fr-FR" sz="1600" b="1" i="1" dirty="0" err="1" smtClean="0"/>
              <a:t>Kinderdijk</a:t>
            </a:r>
            <a:endParaRPr lang="fr-FR" sz="1600" b="1" i="1" dirty="0" smtClean="0"/>
          </a:p>
          <a:p>
            <a:r>
              <a:rPr lang="fr-FR" sz="1400" dirty="0" smtClean="0"/>
              <a:t>19 moulins à vent alignés, </a:t>
            </a:r>
            <a:r>
              <a:rPr lang="fr-FR" sz="1400" dirty="0"/>
              <a:t>construits </a:t>
            </a:r>
            <a:r>
              <a:rPr lang="fr-FR" sz="1400" dirty="0" smtClean="0"/>
              <a:t>au XVIIIe siècle, </a:t>
            </a:r>
            <a:r>
              <a:rPr lang="fr-FR" sz="1400" dirty="0"/>
              <a:t>faisant partie d’un système de gestion des eaux pour lutter contre les inondations. </a:t>
            </a:r>
            <a:endParaRPr lang="fr-FR" sz="1400" dirty="0" smtClean="0"/>
          </a:p>
          <a:p>
            <a:r>
              <a:rPr lang="fr-FR" sz="1400" dirty="0"/>
              <a:t>E</a:t>
            </a:r>
            <a:r>
              <a:rPr lang="fr-FR" sz="1400" dirty="0" smtClean="0"/>
              <a:t>n 1997, le site </a:t>
            </a:r>
            <a:r>
              <a:rPr lang="fr-FR" sz="1400" dirty="0"/>
              <a:t>a été </a:t>
            </a:r>
            <a:r>
              <a:rPr lang="fr-FR" sz="1400" dirty="0" smtClean="0"/>
              <a:t>inscrit au </a:t>
            </a:r>
            <a:r>
              <a:rPr lang="fr-FR" sz="1400" dirty="0"/>
              <a:t>patrimoine mondial de </a:t>
            </a:r>
            <a:r>
              <a:rPr lang="fr-FR" sz="1400" dirty="0" smtClean="0"/>
              <a:t>l'UNESCO</a:t>
            </a:r>
          </a:p>
        </p:txBody>
      </p:sp>
      <p:pic>
        <p:nvPicPr>
          <p:cNvPr id="6" name="Image 5" descr="moulins de kinderdij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75" y="4484421"/>
            <a:ext cx="3210758" cy="214913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512331" y="2314899"/>
            <a:ext cx="44853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 une époque, il y avait plus de 10 000 moulins. Aujourd’hui, il n’en reste plus que 1000. </a:t>
            </a:r>
            <a:endParaRPr lang="fr-FR" sz="1600" dirty="0" smtClean="0"/>
          </a:p>
          <a:p>
            <a:r>
              <a:rPr lang="fr-FR" sz="1600" dirty="0" smtClean="0"/>
              <a:t>Chaque </a:t>
            </a:r>
            <a:r>
              <a:rPr lang="fr-FR" sz="1600" dirty="0"/>
              <a:t>type de moulins à vent en Hollande </a:t>
            </a:r>
            <a:endParaRPr lang="fr-FR" sz="1600" dirty="0" smtClean="0"/>
          </a:p>
          <a:p>
            <a:r>
              <a:rPr lang="fr-FR" sz="1600" dirty="0" smtClean="0"/>
              <a:t>a </a:t>
            </a:r>
            <a:r>
              <a:rPr lang="fr-FR" sz="1600" dirty="0"/>
              <a:t>une fonction spécifique : pomper de l’eau, garder les polders au sec, scier du bois, moudre le blé… </a:t>
            </a:r>
          </a:p>
        </p:txBody>
      </p:sp>
    </p:spTree>
    <p:extLst>
      <p:ext uri="{BB962C8B-B14F-4D97-AF65-F5344CB8AC3E}">
        <p14:creationId xmlns:p14="http://schemas.microsoft.com/office/powerpoint/2010/main" val="3277427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canaux d’Amsterdam</a:t>
            </a:r>
            <a:endParaRPr lang="fr-FR" dirty="0"/>
          </a:p>
        </p:txBody>
      </p:sp>
      <p:pic>
        <p:nvPicPr>
          <p:cNvPr id="4" name="Espace réservé du contenu 3" descr="canauxamsterdam Visiteramsterda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85" r="-19585"/>
          <a:stretch>
            <a:fillRect/>
          </a:stretch>
        </p:blipFill>
        <p:spPr>
          <a:xfrm>
            <a:off x="0" y="1600200"/>
            <a:ext cx="4217251" cy="2499112"/>
          </a:xfrm>
          <a:prstGeom prst="rect">
            <a:avLst/>
          </a:prstGeom>
        </p:spPr>
      </p:pic>
      <p:pic>
        <p:nvPicPr>
          <p:cNvPr id="5" name="Image 4" descr="vélos hollandai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25" y="5406321"/>
            <a:ext cx="1677489" cy="11187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4347813"/>
            <a:ext cx="42348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Les </a:t>
            </a:r>
            <a:r>
              <a:rPr lang="fr-FR" sz="1400" dirty="0"/>
              <a:t>canaux d’Amsterdam sont célèbres. Ils sont l’identité de la </a:t>
            </a:r>
            <a:r>
              <a:rPr lang="fr-FR" sz="1400" dirty="0" smtClean="0"/>
              <a:t>ville</a:t>
            </a:r>
            <a:r>
              <a:rPr lang="fr-FR" sz="1400" dirty="0"/>
              <a:t> </a:t>
            </a:r>
            <a:r>
              <a:rPr lang="fr-FR" sz="1400" dirty="0" smtClean="0"/>
              <a:t>et </a:t>
            </a:r>
            <a:r>
              <a:rPr lang="fr-FR" sz="1400" dirty="0"/>
              <a:t>sont classés au Patrimoine Mondial de l’Unesco depuis 2010. </a:t>
            </a:r>
            <a:endParaRPr lang="fr-FR" sz="1400" dirty="0" smtClean="0"/>
          </a:p>
          <a:p>
            <a:endParaRPr lang="fr-FR" sz="1400" dirty="0"/>
          </a:p>
          <a:p>
            <a:endParaRPr lang="fr-FR" sz="1400" dirty="0" smtClean="0"/>
          </a:p>
          <a:p>
            <a:r>
              <a:rPr lang="fr-FR" sz="1400" dirty="0" smtClean="0"/>
              <a:t>Amsterdam </a:t>
            </a:r>
            <a:r>
              <a:rPr lang="fr-FR" sz="1400" dirty="0"/>
              <a:t>compte environ </a:t>
            </a:r>
            <a:endParaRPr lang="fr-FR" sz="1400" dirty="0" smtClean="0"/>
          </a:p>
          <a:p>
            <a:r>
              <a:rPr lang="fr-FR" sz="1400" dirty="0" smtClean="0"/>
              <a:t>1500 ponts qui </a:t>
            </a:r>
            <a:r>
              <a:rPr lang="fr-FR" sz="1400" dirty="0"/>
              <a:t>permettent </a:t>
            </a:r>
            <a:endParaRPr lang="fr-FR" sz="1400" dirty="0" smtClean="0"/>
          </a:p>
          <a:p>
            <a:r>
              <a:rPr lang="fr-FR" sz="1400" dirty="0" smtClean="0"/>
              <a:t>de </a:t>
            </a:r>
            <a:r>
              <a:rPr lang="fr-FR" sz="1400" dirty="0"/>
              <a:t>circuler facilement. </a:t>
            </a:r>
          </a:p>
        </p:txBody>
      </p:sp>
      <p:pic>
        <p:nvPicPr>
          <p:cNvPr id="7" name="Image 6" descr="canaux d'Amsterd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862" y="4099312"/>
            <a:ext cx="3640938" cy="2425775"/>
          </a:xfrm>
          <a:prstGeom prst="rect">
            <a:avLst/>
          </a:prstGeom>
        </p:spPr>
      </p:pic>
      <p:pic>
        <p:nvPicPr>
          <p:cNvPr id="8" name="Image 7" descr="canaux Amsterd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862" y="1524000"/>
            <a:ext cx="3640938" cy="242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01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Maisons traditionnelles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457200" y="1757463"/>
            <a:ext cx="3931920" cy="639762"/>
          </a:xfrm>
        </p:spPr>
        <p:txBody>
          <a:bodyPr>
            <a:normAutofit fontScale="62500" lnSpcReduction="20000"/>
          </a:bodyPr>
          <a:lstStyle/>
          <a:p>
            <a:r>
              <a:rPr lang="fr-FR" b="1" u="sng" dirty="0" smtClean="0">
                <a:solidFill>
                  <a:srgbClr val="FF6600"/>
                </a:solidFill>
              </a:rPr>
              <a:t>Maisons d’Amsterdam</a:t>
            </a:r>
          </a:p>
          <a:p>
            <a:r>
              <a:rPr lang="fr-FR" dirty="0" smtClean="0">
                <a:solidFill>
                  <a:srgbClr val="FF6600"/>
                </a:solidFill>
              </a:rPr>
              <a:t>Façades étroites et grandes fen</a:t>
            </a:r>
            <a:r>
              <a:rPr lang="fr-FR" dirty="0" smtClean="0">
                <a:solidFill>
                  <a:srgbClr val="FF6600"/>
                </a:solidFill>
              </a:rPr>
              <a:t>êtres </a:t>
            </a:r>
            <a:br>
              <a:rPr lang="fr-FR" dirty="0" smtClean="0">
                <a:solidFill>
                  <a:srgbClr val="FF6600"/>
                </a:solidFill>
              </a:rPr>
            </a:br>
            <a:r>
              <a:rPr lang="fr-FR" dirty="0" smtClean="0">
                <a:solidFill>
                  <a:srgbClr val="FF6600"/>
                </a:solidFill>
              </a:rPr>
              <a:t>pour laisser entrer la lumière</a:t>
            </a:r>
            <a:endParaRPr lang="fr-FR" dirty="0">
              <a:solidFill>
                <a:srgbClr val="FF6600"/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3"/>
          </p:nvPr>
        </p:nvSpPr>
        <p:spPr>
          <a:xfrm>
            <a:off x="4754880" y="1757463"/>
            <a:ext cx="3931920" cy="639762"/>
          </a:xfrm>
        </p:spPr>
        <p:txBody>
          <a:bodyPr>
            <a:normAutofit fontScale="62500" lnSpcReduction="20000"/>
          </a:bodyPr>
          <a:lstStyle/>
          <a:p>
            <a:r>
              <a:rPr lang="fr-FR" b="1" u="sng" dirty="0" smtClean="0">
                <a:solidFill>
                  <a:srgbClr val="FF6600"/>
                </a:solidFill>
              </a:rPr>
              <a:t>Maisons de campagne</a:t>
            </a:r>
          </a:p>
          <a:p>
            <a:r>
              <a:rPr lang="fr-FR" dirty="0" smtClean="0">
                <a:solidFill>
                  <a:srgbClr val="FF6600"/>
                </a:solidFill>
              </a:rPr>
              <a:t>Grandes maisons, </a:t>
            </a:r>
            <a:br>
              <a:rPr lang="fr-FR" dirty="0" smtClean="0">
                <a:solidFill>
                  <a:srgbClr val="FF6600"/>
                </a:solidFill>
              </a:rPr>
            </a:br>
            <a:r>
              <a:rPr lang="fr-FR" dirty="0" smtClean="0">
                <a:solidFill>
                  <a:srgbClr val="FF6600"/>
                </a:solidFill>
              </a:rPr>
              <a:t>souvent peintes en vert foncé et blanc</a:t>
            </a:r>
            <a:endParaRPr lang="fr-FR" dirty="0">
              <a:solidFill>
                <a:srgbClr val="FF6600"/>
              </a:solidFill>
            </a:endParaRPr>
          </a:p>
        </p:txBody>
      </p:sp>
      <p:pic>
        <p:nvPicPr>
          <p:cNvPr id="11" name="Espace réservé du contenu 3" descr="maison amsterdam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39" r="-5639" b="7428"/>
          <a:stretch/>
        </p:blipFill>
        <p:spPr>
          <a:xfrm>
            <a:off x="331107" y="2617778"/>
            <a:ext cx="3109433" cy="1705767"/>
          </a:xfrm>
        </p:spPr>
      </p:pic>
      <p:pic>
        <p:nvPicPr>
          <p:cNvPr id="12" name="Image 11" descr="façades Amsterd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41" y="4764908"/>
            <a:ext cx="2565178" cy="1705843"/>
          </a:xfrm>
          <a:prstGeom prst="rect">
            <a:avLst/>
          </a:prstGeom>
        </p:spPr>
      </p:pic>
      <p:pic>
        <p:nvPicPr>
          <p:cNvPr id="13" name="Image 12" descr="maison campagne holland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2617778"/>
            <a:ext cx="4242762" cy="272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63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folklore hollandais</a:t>
            </a:r>
            <a:endParaRPr lang="fr-FR" dirty="0"/>
          </a:p>
        </p:txBody>
      </p:sp>
      <p:pic>
        <p:nvPicPr>
          <p:cNvPr id="3" name="Image 2" descr="habits traditionnel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2"/>
          <a:stretch/>
        </p:blipFill>
        <p:spPr>
          <a:xfrm>
            <a:off x="457200" y="1623082"/>
            <a:ext cx="1541826" cy="1924038"/>
          </a:xfrm>
          <a:prstGeom prst="rect">
            <a:avLst/>
          </a:prstGeom>
        </p:spPr>
      </p:pic>
      <p:pic>
        <p:nvPicPr>
          <p:cNvPr id="6" name="Image 5" descr="Marché au fromage 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6"/>
          <a:stretch/>
        </p:blipFill>
        <p:spPr>
          <a:xfrm>
            <a:off x="457200" y="4638805"/>
            <a:ext cx="3278313" cy="2160557"/>
          </a:xfrm>
          <a:prstGeom prst="rect">
            <a:avLst/>
          </a:prstGeom>
        </p:spPr>
      </p:pic>
      <p:pic>
        <p:nvPicPr>
          <p:cNvPr id="7" name="Image 6" descr="marché au fromage hollan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76" y="4920297"/>
            <a:ext cx="3316698" cy="1879066"/>
          </a:xfrm>
          <a:prstGeom prst="rect">
            <a:avLst/>
          </a:prstGeom>
        </p:spPr>
      </p:pic>
      <p:pic>
        <p:nvPicPr>
          <p:cNvPr id="8" name="Image 7" descr="marché aux fromages holland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90" y="4650076"/>
            <a:ext cx="1375766" cy="916031"/>
          </a:xfrm>
          <a:prstGeom prst="rect">
            <a:avLst/>
          </a:prstGeom>
        </p:spPr>
      </p:pic>
      <p:pic>
        <p:nvPicPr>
          <p:cNvPr id="9" name="Image 8" descr="marché aux fromage traditionnel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"/>
          <a:stretch/>
        </p:blipFill>
        <p:spPr>
          <a:xfrm>
            <a:off x="5656175" y="2747246"/>
            <a:ext cx="3316698" cy="2131661"/>
          </a:xfrm>
          <a:prstGeom prst="rect">
            <a:avLst/>
          </a:prstGeom>
        </p:spPr>
      </p:pic>
      <p:pic>
        <p:nvPicPr>
          <p:cNvPr id="10" name="Image 9" descr="sabots en bois expeditionsmond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54407"/>
            <a:ext cx="1358841" cy="61427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37061" y="1524000"/>
            <a:ext cx="67358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Le traditionnel Marché au fromage remonte à l’époque du Moyen Age. </a:t>
            </a:r>
          </a:p>
          <a:p>
            <a:r>
              <a:rPr lang="fr-FR" sz="1400" dirty="0" smtClean="0"/>
              <a:t>Le prix du fromage est estimé, au kilo, en fonction de sa qualité. Pour cela, </a:t>
            </a:r>
          </a:p>
          <a:p>
            <a:r>
              <a:rPr lang="fr-FR" sz="1400" dirty="0" smtClean="0"/>
              <a:t>il est « tapoté » à l’aide d’un instrument spécial, puis un échantillon est </a:t>
            </a:r>
            <a:r>
              <a:rPr lang="fr-FR" sz="1400" dirty="0" smtClean="0"/>
              <a:t>gouté. </a:t>
            </a:r>
          </a:p>
          <a:p>
            <a:r>
              <a:rPr lang="fr-FR" sz="1400" dirty="0" smtClean="0"/>
              <a:t>Les négociations sur le prix se font toujours au terme d’une tape vigoureuse sur </a:t>
            </a:r>
          </a:p>
          <a:p>
            <a:r>
              <a:rPr lang="fr-FR" sz="1400" dirty="0" smtClean="0"/>
              <a:t>la main. Une fois la vente conclue, </a:t>
            </a:r>
            <a:r>
              <a:rPr lang="fr-FR" sz="1400" dirty="0"/>
              <a:t>les </a:t>
            </a:r>
            <a:r>
              <a:rPr lang="fr-FR" sz="1400" dirty="0" smtClean="0"/>
              <a:t>« porteurs » </a:t>
            </a:r>
            <a:r>
              <a:rPr lang="fr-FR" sz="1400" dirty="0"/>
              <a:t>entrent en scène : </a:t>
            </a:r>
            <a:endParaRPr lang="fr-FR" sz="1400" dirty="0" smtClean="0"/>
          </a:p>
          <a:p>
            <a:r>
              <a:rPr lang="fr-FR" sz="1400" dirty="0" smtClean="0"/>
              <a:t>v</a:t>
            </a:r>
            <a:r>
              <a:rPr lang="fr-FR" sz="1400" dirty="0" smtClean="0"/>
              <a:t>êtus du costume blanc traditionnel, </a:t>
            </a:r>
          </a:p>
          <a:p>
            <a:r>
              <a:rPr lang="fr-FR" sz="1400" dirty="0" smtClean="0"/>
              <a:t>ils </a:t>
            </a:r>
            <a:r>
              <a:rPr lang="fr-FR" sz="1400" dirty="0"/>
              <a:t>portent les fromages sur un brancard </a:t>
            </a:r>
            <a:endParaRPr lang="fr-FR" sz="1400" dirty="0" smtClean="0"/>
          </a:p>
          <a:p>
            <a:r>
              <a:rPr lang="fr-FR" sz="1400" dirty="0" smtClean="0"/>
              <a:t>vers la balance publique. </a:t>
            </a:r>
          </a:p>
          <a:p>
            <a:r>
              <a:rPr lang="fr-FR" sz="1400" dirty="0" smtClean="0"/>
              <a:t>Après la pesée, les fromages sont </a:t>
            </a:r>
          </a:p>
          <a:p>
            <a:r>
              <a:rPr lang="fr-FR" sz="1400" dirty="0" smtClean="0"/>
              <a:t>marqués d’un trait blanc. </a:t>
            </a:r>
          </a:p>
        </p:txBody>
      </p:sp>
    </p:spTree>
    <p:extLst>
      <p:ext uri="{BB962C8B-B14F-4D97-AF65-F5344CB8AC3E}">
        <p14:creationId xmlns:p14="http://schemas.microsoft.com/office/powerpoint/2010/main" val="449329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té">
  <a:themeElements>
    <a:clrScheme name="Clarté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t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Clarté.thmx</Template>
  <TotalTime>10342</TotalTime>
  <Words>368</Words>
  <Application>Microsoft Macintosh PowerPoint</Application>
  <PresentationFormat>Présentation à l'écran (4:3)</PresentationFormat>
  <Paragraphs>78</Paragraphs>
  <Slides>13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Clarté</vt:lpstr>
      <vt:lpstr>Les  Pays-Bas</vt:lpstr>
      <vt:lpstr>Localisation des Pays-Bas</vt:lpstr>
      <vt:lpstr>Identité des Pays-Bas</vt:lpstr>
      <vt:lpstr>Le Roi</vt:lpstr>
      <vt:lpstr>Paysages</vt:lpstr>
      <vt:lpstr>Les moulins</vt:lpstr>
      <vt:lpstr>Les canaux d’Amsterdam</vt:lpstr>
      <vt:lpstr>Maisons traditionnelles</vt:lpstr>
      <vt:lpstr>Le folklore hollandais</vt:lpstr>
      <vt:lpstr>Les plats traditionnels</vt:lpstr>
      <vt:lpstr>Quelques artistes peintres connus</vt:lpstr>
      <vt:lpstr>Anecdotes </vt:lpstr>
      <vt:lpstr>Merci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Pays-Bas</dc:title>
  <dc:subject/>
  <dc:creator>F D</dc:creator>
  <cp:keywords/>
  <dc:description/>
  <cp:lastModifiedBy>F D</cp:lastModifiedBy>
  <cp:revision>56</cp:revision>
  <dcterms:created xsi:type="dcterms:W3CDTF">2016-11-22T16:40:11Z</dcterms:created>
  <dcterms:modified xsi:type="dcterms:W3CDTF">2016-12-07T17:24:01Z</dcterms:modified>
  <cp:category/>
</cp:coreProperties>
</file>